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7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8.xml" ContentType="application/vnd.openxmlformats-officedocument.theme+xml"/>
  <Override PartName="/ppt/slideLayouts/slideLayout55.xml" ContentType="application/vnd.openxmlformats-officedocument.presentationml.slideLayout+xml"/>
  <Override PartName="/ppt/theme/theme9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10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1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2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724" r:id="rId5"/>
    <p:sldMasterId id="2147483798" r:id="rId6"/>
    <p:sldMasterId id="2147483691" r:id="rId7"/>
    <p:sldMasterId id="2147483757" r:id="rId8"/>
    <p:sldMasterId id="2147483790" r:id="rId9"/>
    <p:sldMasterId id="2147483812" r:id="rId10"/>
    <p:sldMasterId id="2147483824" r:id="rId11"/>
    <p:sldMasterId id="2147483832" r:id="rId12"/>
    <p:sldMasterId id="2147483836" r:id="rId13"/>
    <p:sldMasterId id="2147483851" r:id="rId14"/>
    <p:sldMasterId id="2147483866" r:id="rId15"/>
    <p:sldMasterId id="2147483911" r:id="rId16"/>
  </p:sldMasterIdLst>
  <p:notesMasterIdLst>
    <p:notesMasterId r:id="rId39"/>
  </p:notesMasterIdLst>
  <p:sldIdLst>
    <p:sldId id="260" r:id="rId17"/>
    <p:sldId id="2147482140" r:id="rId18"/>
    <p:sldId id="2147482241" r:id="rId19"/>
    <p:sldId id="2147482265" r:id="rId20"/>
    <p:sldId id="2147482201" r:id="rId21"/>
    <p:sldId id="2147482266" r:id="rId22"/>
    <p:sldId id="2147482268" r:id="rId23"/>
    <p:sldId id="2147482269" r:id="rId24"/>
    <p:sldId id="2147482281" r:id="rId25"/>
    <p:sldId id="2147482270" r:id="rId26"/>
    <p:sldId id="2147482273" r:id="rId27"/>
    <p:sldId id="2147482195" r:id="rId28"/>
    <p:sldId id="2147482279" r:id="rId29"/>
    <p:sldId id="2147482280" r:id="rId30"/>
    <p:sldId id="2147482282" r:id="rId31"/>
    <p:sldId id="2147482218" r:id="rId32"/>
    <p:sldId id="2147482219" r:id="rId33"/>
    <p:sldId id="2147482277" r:id="rId34"/>
    <p:sldId id="2147482275" r:id="rId35"/>
    <p:sldId id="2147482278" r:id="rId36"/>
    <p:sldId id="2147482286" r:id="rId37"/>
    <p:sldId id="2147482190" r:id="rId38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0C46C4A-9527-16AC-068F-E1DCBED4B0E1}" name="Puttonen Piritta" initials="PP" userId="S::piritta.puttonen@vakehyva.fi::982cf50c-2b99-4a5d-8e05-b460e9307330" providerId="AD"/>
  <p188:author id="{90EB656F-F332-FB2B-F2B8-34BB892CA1C2}" name="Brusas Tea" initials="" userId="S::Tea.Brusas@vakehyva.fi::0d6af3da-a6eb-4010-a3f0-0eee20bf5f26" providerId="AD"/>
  <p188:author id="{45EBA29B-839B-7EB9-65F8-C96D7B49B2CE}" name="Siirola Anni" initials="AS" userId="S::Anni.Siirola@vakehyva.fi::c0aebcd6-0bc3-444d-ad81-fe60e77d2763" providerId="AD"/>
  <p188:author id="{03A6FAED-FDBA-1675-2EB4-8B38BE29EA27}" name="Hakkarainen Hilda" initials="HH" userId="S::hilda.hakkarainen@vakehyva.fi::301f3bf7-b613-4d9a-8cdf-75e8a3b4857e" providerId="AD"/>
  <p188:author id="{4F42D7F8-FEA8-C728-9029-EEF273B52A5A}" name="Siirola Anni" initials="SA" userId="S::anni.siirola@vakehyva.fi::c0aebcd6-0bc3-444d-ad81-fe60e77d2763" providerId="AD"/>
  <p188:author id="{E71750FE-C5C7-01BF-710E-9268DE558A1E}" name="Veikkolainen Marja" initials="MV" userId="S::marja.veikkolainen@vakehyva.fi::18679530-31bc-4425-b5fe-a8e614865e0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F5D9"/>
    <a:srgbClr val="E5CFED"/>
    <a:srgbClr val="E6007E"/>
    <a:srgbClr val="59C2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DF9504-0309-45E2-85B7-EAD2468EE676}" v="2" dt="2026-05-06T11:35:10.4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Vaalea tyyli 2 - Korostus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Normaali tyyli 1 - Korostu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Normaali tyyli 1 - Korostu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Normaali tyyli 1 - Korostu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Normaali tyyli 1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2DE63D5-997A-4646-A377-4702673A728D}" styleName="Vaalea tyyli 2 - Korostus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Normaali tyyli 1 - Korostu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896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microsoft.com/office/2018/10/relationships/authors" Target="authors.xml"/><Relationship Id="rId20" Type="http://schemas.openxmlformats.org/officeDocument/2006/relationships/slide" Target="slides/slide4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sanko-Lavikainen E Pia" userId="748a4a44-fac1-4c68-828b-6e911668a181" providerId="ADAL" clId="{F493AB7E-76E7-41DF-BF98-E223754BC4DE}"/>
    <pc:docChg chg="undo custSel addSld delSld modSld sldOrd">
      <pc:chgData name="Tasanko-Lavikainen E Pia" userId="748a4a44-fac1-4c68-828b-6e911668a181" providerId="ADAL" clId="{F493AB7E-76E7-41DF-BF98-E223754BC4DE}" dt="2026-05-06T11:35:47.582" v="87" actId="47"/>
      <pc:docMkLst>
        <pc:docMk/>
      </pc:docMkLst>
      <pc:sldChg chg="modSp mod">
        <pc:chgData name="Tasanko-Lavikainen E Pia" userId="748a4a44-fac1-4c68-828b-6e911668a181" providerId="ADAL" clId="{F493AB7E-76E7-41DF-BF98-E223754BC4DE}" dt="2026-05-06T11:30:02.386" v="26" actId="20577"/>
        <pc:sldMkLst>
          <pc:docMk/>
          <pc:sldMk cId="2504317545" sldId="260"/>
        </pc:sldMkLst>
        <pc:spChg chg="mod">
          <ac:chgData name="Tasanko-Lavikainen E Pia" userId="748a4a44-fac1-4c68-828b-6e911668a181" providerId="ADAL" clId="{F493AB7E-76E7-41DF-BF98-E223754BC4DE}" dt="2026-05-06T11:30:02.386" v="26" actId="20577"/>
          <ac:spMkLst>
            <pc:docMk/>
            <pc:sldMk cId="2504317545" sldId="260"/>
            <ac:spMk id="3" creationId="{98E2BBDE-4A4F-6FE5-0DAE-EEA51BC799A9}"/>
          </ac:spMkLst>
        </pc:spChg>
      </pc:sldChg>
      <pc:sldChg chg="ord">
        <pc:chgData name="Tasanko-Lavikainen E Pia" userId="748a4a44-fac1-4c68-828b-6e911668a181" providerId="ADAL" clId="{F493AB7E-76E7-41DF-BF98-E223754BC4DE}" dt="2026-05-06T11:32:46.207" v="78"/>
        <pc:sldMkLst>
          <pc:docMk/>
          <pc:sldMk cId="2695983030" sldId="2147482195"/>
        </pc:sldMkLst>
      </pc:sldChg>
      <pc:sldChg chg="ord">
        <pc:chgData name="Tasanko-Lavikainen E Pia" userId="748a4a44-fac1-4c68-828b-6e911668a181" providerId="ADAL" clId="{F493AB7E-76E7-41DF-BF98-E223754BC4DE}" dt="2026-05-06T11:32:09.037" v="72"/>
        <pc:sldMkLst>
          <pc:docMk/>
          <pc:sldMk cId="846353096" sldId="2147482219"/>
        </pc:sldMkLst>
      </pc:sldChg>
      <pc:sldChg chg="addSp delSp modSp mod">
        <pc:chgData name="Tasanko-Lavikainen E Pia" userId="748a4a44-fac1-4c68-828b-6e911668a181" providerId="ADAL" clId="{F493AB7E-76E7-41DF-BF98-E223754BC4DE}" dt="2026-05-06T11:30:41.367" v="31" actId="1582"/>
        <pc:sldMkLst>
          <pc:docMk/>
          <pc:sldMk cId="1990213958" sldId="2147482241"/>
        </pc:sldMkLst>
        <pc:spChg chg="mod">
          <ac:chgData name="Tasanko-Lavikainen E Pia" userId="748a4a44-fac1-4c68-828b-6e911668a181" providerId="ADAL" clId="{F493AB7E-76E7-41DF-BF98-E223754BC4DE}" dt="2026-05-06T11:30:41.367" v="31" actId="1582"/>
          <ac:spMkLst>
            <pc:docMk/>
            <pc:sldMk cId="1990213958" sldId="2147482241"/>
            <ac:spMk id="27" creationId="{F7821EFE-41CB-F005-04B4-B42100278B82}"/>
          </ac:spMkLst>
        </pc:spChg>
        <pc:spChg chg="add del mod">
          <ac:chgData name="Tasanko-Lavikainen E Pia" userId="748a4a44-fac1-4c68-828b-6e911668a181" providerId="ADAL" clId="{F493AB7E-76E7-41DF-BF98-E223754BC4DE}" dt="2026-05-06T11:30:26.894" v="29" actId="1582"/>
          <ac:spMkLst>
            <pc:docMk/>
            <pc:sldMk cId="1990213958" sldId="2147482241"/>
            <ac:spMk id="29" creationId="{B0B2C118-503E-8B25-739D-0CF9443B8C6A}"/>
          </ac:spMkLst>
        </pc:spChg>
      </pc:sldChg>
      <pc:sldChg chg="modSp mod">
        <pc:chgData name="Tasanko-Lavikainen E Pia" userId="748a4a44-fac1-4c68-828b-6e911668a181" providerId="ADAL" clId="{F493AB7E-76E7-41DF-BF98-E223754BC4DE}" dt="2026-05-06T11:30:58.875" v="67" actId="20577"/>
        <pc:sldMkLst>
          <pc:docMk/>
          <pc:sldMk cId="4029715178" sldId="2147482265"/>
        </pc:sldMkLst>
        <pc:spChg chg="mod">
          <ac:chgData name="Tasanko-Lavikainen E Pia" userId="748a4a44-fac1-4c68-828b-6e911668a181" providerId="ADAL" clId="{F493AB7E-76E7-41DF-BF98-E223754BC4DE}" dt="2026-05-06T11:30:58.875" v="67" actId="20577"/>
          <ac:spMkLst>
            <pc:docMk/>
            <pc:sldMk cId="4029715178" sldId="2147482265"/>
            <ac:spMk id="13" creationId="{D01F3ECD-2211-89BE-3F1E-547F0A777ADF}"/>
          </ac:spMkLst>
        </pc:spChg>
      </pc:sldChg>
      <pc:sldChg chg="ord">
        <pc:chgData name="Tasanko-Lavikainen E Pia" userId="748a4a44-fac1-4c68-828b-6e911668a181" providerId="ADAL" clId="{F493AB7E-76E7-41DF-BF98-E223754BC4DE}" dt="2026-05-06T11:31:17.479" v="69"/>
        <pc:sldMkLst>
          <pc:docMk/>
          <pc:sldMk cId="1537165857" sldId="2147482268"/>
        </pc:sldMkLst>
      </pc:sldChg>
      <pc:sldChg chg="ord">
        <pc:chgData name="Tasanko-Lavikainen E Pia" userId="748a4a44-fac1-4c68-828b-6e911668a181" providerId="ADAL" clId="{F493AB7E-76E7-41DF-BF98-E223754BC4DE}" dt="2026-05-06T11:32:16.730" v="76"/>
        <pc:sldMkLst>
          <pc:docMk/>
          <pc:sldMk cId="699484381" sldId="2147482273"/>
        </pc:sldMkLst>
      </pc:sldChg>
      <pc:sldChg chg="modSp mod">
        <pc:chgData name="Tasanko-Lavikainen E Pia" userId="748a4a44-fac1-4c68-828b-6e911668a181" providerId="ADAL" clId="{F493AB7E-76E7-41DF-BF98-E223754BC4DE}" dt="2026-05-06T11:33:48.133" v="81" actId="115"/>
        <pc:sldMkLst>
          <pc:docMk/>
          <pc:sldMk cId="2178292528" sldId="2147482275"/>
        </pc:sldMkLst>
        <pc:graphicFrameChg chg="modGraphic">
          <ac:chgData name="Tasanko-Lavikainen E Pia" userId="748a4a44-fac1-4c68-828b-6e911668a181" providerId="ADAL" clId="{F493AB7E-76E7-41DF-BF98-E223754BC4DE}" dt="2026-05-06T11:33:48.133" v="81" actId="115"/>
          <ac:graphicFrameMkLst>
            <pc:docMk/>
            <pc:sldMk cId="2178292528" sldId="2147482275"/>
            <ac:graphicFrameMk id="4" creationId="{7EDF8510-1158-4BB4-AA46-3A1A4491B57A}"/>
          </ac:graphicFrameMkLst>
        </pc:graphicFrameChg>
      </pc:sldChg>
      <pc:sldChg chg="modSp mod">
        <pc:chgData name="Tasanko-Lavikainen E Pia" userId="748a4a44-fac1-4c68-828b-6e911668a181" providerId="ADAL" clId="{F493AB7E-76E7-41DF-BF98-E223754BC4DE}" dt="2026-05-06T11:33:58.169" v="82" actId="115"/>
        <pc:sldMkLst>
          <pc:docMk/>
          <pc:sldMk cId="2964072960" sldId="2147482277"/>
        </pc:sldMkLst>
        <pc:graphicFrameChg chg="modGraphic">
          <ac:chgData name="Tasanko-Lavikainen E Pia" userId="748a4a44-fac1-4c68-828b-6e911668a181" providerId="ADAL" clId="{F493AB7E-76E7-41DF-BF98-E223754BC4DE}" dt="2026-05-06T11:33:58.169" v="82" actId="115"/>
          <ac:graphicFrameMkLst>
            <pc:docMk/>
            <pc:sldMk cId="2964072960" sldId="2147482277"/>
            <ac:graphicFrameMk id="4" creationId="{049ED968-A3FC-C58B-F05D-D01B0AE680BA}"/>
          </ac:graphicFrameMkLst>
        </pc:graphicFrameChg>
      </pc:sldChg>
      <pc:sldChg chg="add">
        <pc:chgData name="Tasanko-Lavikainen E Pia" userId="748a4a44-fac1-4c68-828b-6e911668a181" providerId="ADAL" clId="{F493AB7E-76E7-41DF-BF98-E223754BC4DE}" dt="2026-05-06T11:34:35.824" v="84"/>
        <pc:sldMkLst>
          <pc:docMk/>
          <pc:sldMk cId="1621913584" sldId="2147482278"/>
        </pc:sldMkLst>
      </pc:sldChg>
      <pc:sldChg chg="del">
        <pc:chgData name="Tasanko-Lavikainen E Pia" userId="748a4a44-fac1-4c68-828b-6e911668a181" providerId="ADAL" clId="{F493AB7E-76E7-41DF-BF98-E223754BC4DE}" dt="2026-05-06T11:34:27.374" v="83" actId="2696"/>
        <pc:sldMkLst>
          <pc:docMk/>
          <pc:sldMk cId="2969387182" sldId="2147482278"/>
        </pc:sldMkLst>
      </pc:sldChg>
      <pc:sldChg chg="del">
        <pc:chgData name="Tasanko-Lavikainen E Pia" userId="748a4a44-fac1-4c68-828b-6e911668a181" providerId="ADAL" clId="{F493AB7E-76E7-41DF-BF98-E223754BC4DE}" dt="2026-05-06T11:34:27.374" v="83" actId="2696"/>
        <pc:sldMkLst>
          <pc:docMk/>
          <pc:sldMk cId="724002609" sldId="2147482279"/>
        </pc:sldMkLst>
      </pc:sldChg>
      <pc:sldChg chg="add del">
        <pc:chgData name="Tasanko-Lavikainen E Pia" userId="748a4a44-fac1-4c68-828b-6e911668a181" providerId="ADAL" clId="{F493AB7E-76E7-41DF-BF98-E223754BC4DE}" dt="2026-05-06T11:35:03.377" v="85" actId="2696"/>
        <pc:sldMkLst>
          <pc:docMk/>
          <pc:sldMk cId="1078259012" sldId="2147482279"/>
        </pc:sldMkLst>
      </pc:sldChg>
      <pc:sldChg chg="add">
        <pc:chgData name="Tasanko-Lavikainen E Pia" userId="748a4a44-fac1-4c68-828b-6e911668a181" providerId="ADAL" clId="{F493AB7E-76E7-41DF-BF98-E223754BC4DE}" dt="2026-05-06T11:35:10.398" v="86"/>
        <pc:sldMkLst>
          <pc:docMk/>
          <pc:sldMk cId="3961990657" sldId="2147482279"/>
        </pc:sldMkLst>
      </pc:sldChg>
      <pc:sldChg chg="del">
        <pc:chgData name="Tasanko-Lavikainen E Pia" userId="748a4a44-fac1-4c68-828b-6e911668a181" providerId="ADAL" clId="{F493AB7E-76E7-41DF-BF98-E223754BC4DE}" dt="2026-05-06T11:34:27.374" v="83" actId="2696"/>
        <pc:sldMkLst>
          <pc:docMk/>
          <pc:sldMk cId="1449071873" sldId="2147482280"/>
        </pc:sldMkLst>
      </pc:sldChg>
      <pc:sldChg chg="add del">
        <pc:chgData name="Tasanko-Lavikainen E Pia" userId="748a4a44-fac1-4c68-828b-6e911668a181" providerId="ADAL" clId="{F493AB7E-76E7-41DF-BF98-E223754BC4DE}" dt="2026-05-06T11:35:03.377" v="85" actId="2696"/>
        <pc:sldMkLst>
          <pc:docMk/>
          <pc:sldMk cId="2100013011" sldId="2147482280"/>
        </pc:sldMkLst>
      </pc:sldChg>
      <pc:sldChg chg="add">
        <pc:chgData name="Tasanko-Lavikainen E Pia" userId="748a4a44-fac1-4c68-828b-6e911668a181" providerId="ADAL" clId="{F493AB7E-76E7-41DF-BF98-E223754BC4DE}" dt="2026-05-06T11:35:10.398" v="86"/>
        <pc:sldMkLst>
          <pc:docMk/>
          <pc:sldMk cId="3931240672" sldId="2147482280"/>
        </pc:sldMkLst>
      </pc:sldChg>
      <pc:sldChg chg="modSp mod">
        <pc:chgData name="Tasanko-Lavikainen E Pia" userId="748a4a44-fac1-4c68-828b-6e911668a181" providerId="ADAL" clId="{F493AB7E-76E7-41DF-BF98-E223754BC4DE}" dt="2026-05-06T11:31:55.709" v="70" actId="1076"/>
        <pc:sldMkLst>
          <pc:docMk/>
          <pc:sldMk cId="2889800564" sldId="2147482281"/>
        </pc:sldMkLst>
        <pc:spChg chg="mod">
          <ac:chgData name="Tasanko-Lavikainen E Pia" userId="748a4a44-fac1-4c68-828b-6e911668a181" providerId="ADAL" clId="{F493AB7E-76E7-41DF-BF98-E223754BC4DE}" dt="2026-05-06T11:31:55.709" v="70" actId="1076"/>
          <ac:spMkLst>
            <pc:docMk/>
            <pc:sldMk cId="2889800564" sldId="2147482281"/>
            <ac:spMk id="3" creationId="{DBF5A577-AD32-2F76-FC5C-2BE11C811E63}"/>
          </ac:spMkLst>
        </pc:spChg>
      </pc:sldChg>
      <pc:sldChg chg="add">
        <pc:chgData name="Tasanko-Lavikainen E Pia" userId="748a4a44-fac1-4c68-828b-6e911668a181" providerId="ADAL" clId="{F493AB7E-76E7-41DF-BF98-E223754BC4DE}" dt="2026-05-06T11:35:10.398" v="86"/>
        <pc:sldMkLst>
          <pc:docMk/>
          <pc:sldMk cId="1709463139" sldId="2147482282"/>
        </pc:sldMkLst>
      </pc:sldChg>
      <pc:sldChg chg="add del">
        <pc:chgData name="Tasanko-Lavikainen E Pia" userId="748a4a44-fac1-4c68-828b-6e911668a181" providerId="ADAL" clId="{F493AB7E-76E7-41DF-BF98-E223754BC4DE}" dt="2026-05-06T11:35:03.377" v="85" actId="2696"/>
        <pc:sldMkLst>
          <pc:docMk/>
          <pc:sldMk cId="3103215051" sldId="2147482282"/>
        </pc:sldMkLst>
      </pc:sldChg>
      <pc:sldChg chg="del">
        <pc:chgData name="Tasanko-Lavikainen E Pia" userId="748a4a44-fac1-4c68-828b-6e911668a181" providerId="ADAL" clId="{F493AB7E-76E7-41DF-BF98-E223754BC4DE}" dt="2026-05-06T11:34:27.374" v="83" actId="2696"/>
        <pc:sldMkLst>
          <pc:docMk/>
          <pc:sldMk cId="4091476467" sldId="2147482282"/>
        </pc:sldMkLst>
      </pc:sldChg>
      <pc:sldChg chg="del">
        <pc:chgData name="Tasanko-Lavikainen E Pia" userId="748a4a44-fac1-4c68-828b-6e911668a181" providerId="ADAL" clId="{F493AB7E-76E7-41DF-BF98-E223754BC4DE}" dt="2026-05-06T11:35:47.582" v="87" actId="47"/>
        <pc:sldMkLst>
          <pc:docMk/>
          <pc:sldMk cId="2209272877" sldId="214748228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8DE153-838A-40C4-B8D3-2D93FC058E59}" type="doc">
      <dgm:prSet loTypeId="urn:microsoft.com/office/officeart/2005/8/layout/hierarchy1" loCatId="hierarchy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DE26E59-D4E7-478A-B5B4-76D506F08B81}">
      <dgm:prSet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fi-FI" sz="1600" b="1" i="0" baseline="0"/>
            <a:t>Ehkäisevän päihdetyön osaamisen vahvistaminen</a:t>
          </a:r>
          <a:endParaRPr lang="en-US" sz="1600"/>
        </a:p>
      </dgm:t>
    </dgm:pt>
    <dgm:pt modelId="{296EC657-DA50-478E-B082-F05F10964ACB}" type="parTrans" cxnId="{9A936A33-B7DD-46BB-BB67-18923D4B6DB9}">
      <dgm:prSet/>
      <dgm:spPr/>
      <dgm:t>
        <a:bodyPr/>
        <a:lstStyle/>
        <a:p>
          <a:endParaRPr lang="en-US"/>
        </a:p>
      </dgm:t>
    </dgm:pt>
    <dgm:pt modelId="{754D99A5-67A6-4CB0-8AA2-B2B0611EB36E}" type="sibTrans" cxnId="{9A936A33-B7DD-46BB-BB67-18923D4B6DB9}">
      <dgm:prSet/>
      <dgm:spPr/>
      <dgm:t>
        <a:bodyPr/>
        <a:lstStyle/>
        <a:p>
          <a:endParaRPr lang="en-US"/>
        </a:p>
      </dgm:t>
    </dgm:pt>
    <dgm:pt modelId="{05B12625-B43B-4E28-A84F-BBBA3870FF79}">
      <dgm:prSet custT="1"/>
      <dgm:spPr>
        <a:solidFill>
          <a:schemeClr val="accent4">
            <a:lumMod val="50000"/>
            <a:lumOff val="50000"/>
            <a:alpha val="90000"/>
          </a:schemeClr>
        </a:solidFill>
      </dgm:spPr>
      <dgm:t>
        <a:bodyPr/>
        <a:lstStyle/>
        <a:p>
          <a:r>
            <a:rPr lang="fi-FI" sz="1600" b="1" i="0" baseline="0"/>
            <a:t>Varhaisen tuen ja tunnistamisen vahvistaminen</a:t>
          </a:r>
          <a:endParaRPr lang="en-US" sz="1600"/>
        </a:p>
      </dgm:t>
    </dgm:pt>
    <dgm:pt modelId="{DF1A96B4-2A7C-43BC-893D-104D59F0E8DB}" type="parTrans" cxnId="{83BBD8F4-24C6-44EB-A616-728A7566E657}">
      <dgm:prSet/>
      <dgm:spPr/>
      <dgm:t>
        <a:bodyPr/>
        <a:lstStyle/>
        <a:p>
          <a:endParaRPr lang="en-US"/>
        </a:p>
      </dgm:t>
    </dgm:pt>
    <dgm:pt modelId="{73AAA520-1033-4447-8F89-03E719A0FAAB}" type="sibTrans" cxnId="{83BBD8F4-24C6-44EB-A616-728A7566E657}">
      <dgm:prSet/>
      <dgm:spPr/>
      <dgm:t>
        <a:bodyPr/>
        <a:lstStyle/>
        <a:p>
          <a:endParaRPr lang="en-US"/>
        </a:p>
      </dgm:t>
    </dgm:pt>
    <dgm:pt modelId="{7059C2E0-89E9-42E2-8887-F9F8359A7C55}">
      <dgm:prSet custT="1"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r>
            <a:rPr lang="fi-FI" sz="1600" b="1" i="0" baseline="0"/>
            <a:t>Päihteidenkäytön ja rahapelaamisen väheneminen</a:t>
          </a:r>
          <a:endParaRPr lang="en-US" sz="1600"/>
        </a:p>
      </dgm:t>
    </dgm:pt>
    <dgm:pt modelId="{17305077-0BB9-4989-8BB0-65D957A3080B}" type="parTrans" cxnId="{A33515F0-E629-4C2D-9CD9-01656B5D3FCB}">
      <dgm:prSet/>
      <dgm:spPr/>
      <dgm:t>
        <a:bodyPr/>
        <a:lstStyle/>
        <a:p>
          <a:endParaRPr lang="en-US"/>
        </a:p>
      </dgm:t>
    </dgm:pt>
    <dgm:pt modelId="{53C7B9FC-F3F3-4854-9650-AAB116602726}" type="sibTrans" cxnId="{A33515F0-E629-4C2D-9CD9-01656B5D3FCB}">
      <dgm:prSet/>
      <dgm:spPr/>
      <dgm:t>
        <a:bodyPr/>
        <a:lstStyle/>
        <a:p>
          <a:endParaRPr lang="en-US"/>
        </a:p>
      </dgm:t>
    </dgm:pt>
    <dgm:pt modelId="{121AA1D4-42BB-41FE-9026-C164B49A325A}">
      <dgm:prSet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fi-FI" sz="1600" b="1" i="0" baseline="0"/>
            <a:t>Stigman tunnistaminen ja vähentäminen</a:t>
          </a:r>
          <a:endParaRPr lang="en-US" sz="1600"/>
        </a:p>
      </dgm:t>
    </dgm:pt>
    <dgm:pt modelId="{91EB28E8-0915-407E-B513-DDFFF87F3224}" type="parTrans" cxnId="{DCF8F0F7-52C2-4793-8916-14D83EBE156F}">
      <dgm:prSet/>
      <dgm:spPr/>
      <dgm:t>
        <a:bodyPr/>
        <a:lstStyle/>
        <a:p>
          <a:endParaRPr lang="en-US"/>
        </a:p>
      </dgm:t>
    </dgm:pt>
    <dgm:pt modelId="{F0399E4E-804E-404C-B3AF-4B00C5E0722C}" type="sibTrans" cxnId="{DCF8F0F7-52C2-4793-8916-14D83EBE156F}">
      <dgm:prSet/>
      <dgm:spPr/>
      <dgm:t>
        <a:bodyPr/>
        <a:lstStyle/>
        <a:p>
          <a:endParaRPr lang="en-US"/>
        </a:p>
      </dgm:t>
    </dgm:pt>
    <dgm:pt modelId="{63AC12DC-F408-46DC-83C7-F74A20D193EA}">
      <dgm:prSet custT="1"/>
      <dgm:spPr/>
      <dgm:t>
        <a:bodyPr/>
        <a:lstStyle/>
        <a:p>
          <a:r>
            <a:rPr lang="fi-FI" sz="1600" b="1" i="0" baseline="0"/>
            <a:t>Päihteet ja turvallisuus</a:t>
          </a:r>
          <a:endParaRPr lang="en-US" sz="1600"/>
        </a:p>
      </dgm:t>
    </dgm:pt>
    <dgm:pt modelId="{4AF7FB0F-FC07-49B3-8E4B-CE9ED3E80323}" type="parTrans" cxnId="{845BF7C8-FA30-4948-A0C2-50AADC181125}">
      <dgm:prSet/>
      <dgm:spPr/>
      <dgm:t>
        <a:bodyPr/>
        <a:lstStyle/>
        <a:p>
          <a:endParaRPr lang="en-US"/>
        </a:p>
      </dgm:t>
    </dgm:pt>
    <dgm:pt modelId="{52350420-6F73-4673-A53E-B28571E9DD4F}" type="sibTrans" cxnId="{845BF7C8-FA30-4948-A0C2-50AADC181125}">
      <dgm:prSet/>
      <dgm:spPr/>
      <dgm:t>
        <a:bodyPr/>
        <a:lstStyle/>
        <a:p>
          <a:endParaRPr lang="en-US"/>
        </a:p>
      </dgm:t>
    </dgm:pt>
    <dgm:pt modelId="{02AB9FB0-A297-4241-83C5-07A459AAA3AB}" type="pres">
      <dgm:prSet presAssocID="{CB8DE153-838A-40C4-B8D3-2D93FC058E5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07C8911-A7F4-4116-8F87-D0C812540267}" type="pres">
      <dgm:prSet presAssocID="{2DE26E59-D4E7-478A-B5B4-76D506F08B81}" presName="hierRoot1" presStyleCnt="0"/>
      <dgm:spPr/>
    </dgm:pt>
    <dgm:pt modelId="{3893DD3D-E49B-417F-A23A-72D88DE4F740}" type="pres">
      <dgm:prSet presAssocID="{2DE26E59-D4E7-478A-B5B4-76D506F08B81}" presName="composite" presStyleCnt="0"/>
      <dgm:spPr/>
    </dgm:pt>
    <dgm:pt modelId="{0051B7DB-CC80-4BDA-B36E-193F5997D2D5}" type="pres">
      <dgm:prSet presAssocID="{2DE26E59-D4E7-478A-B5B4-76D506F08B81}" presName="background" presStyleLbl="node0" presStyleIdx="0" presStyleCnt="5"/>
      <dgm:spPr/>
    </dgm:pt>
    <dgm:pt modelId="{87610F71-CF37-4189-A587-4A6FC2304D3A}" type="pres">
      <dgm:prSet presAssocID="{2DE26E59-D4E7-478A-B5B4-76D506F08B81}" presName="text" presStyleLbl="fgAcc0" presStyleIdx="0" presStyleCnt="5">
        <dgm:presLayoutVars>
          <dgm:chPref val="3"/>
        </dgm:presLayoutVars>
      </dgm:prSet>
      <dgm:spPr/>
    </dgm:pt>
    <dgm:pt modelId="{0CD65872-F85B-4BC3-B3BD-6072D6D69A0C}" type="pres">
      <dgm:prSet presAssocID="{2DE26E59-D4E7-478A-B5B4-76D506F08B81}" presName="hierChild2" presStyleCnt="0"/>
      <dgm:spPr/>
    </dgm:pt>
    <dgm:pt modelId="{3E139C65-C335-4E14-9D94-99356114586E}" type="pres">
      <dgm:prSet presAssocID="{05B12625-B43B-4E28-A84F-BBBA3870FF79}" presName="hierRoot1" presStyleCnt="0"/>
      <dgm:spPr/>
    </dgm:pt>
    <dgm:pt modelId="{211608F0-4C85-431B-A75F-40BF893CAB1B}" type="pres">
      <dgm:prSet presAssocID="{05B12625-B43B-4E28-A84F-BBBA3870FF79}" presName="composite" presStyleCnt="0"/>
      <dgm:spPr/>
    </dgm:pt>
    <dgm:pt modelId="{DDAF00DA-255D-488A-9525-6866C510677F}" type="pres">
      <dgm:prSet presAssocID="{05B12625-B43B-4E28-A84F-BBBA3870FF79}" presName="background" presStyleLbl="node0" presStyleIdx="1" presStyleCnt="5"/>
      <dgm:spPr/>
    </dgm:pt>
    <dgm:pt modelId="{B257357D-E193-4E64-B4BF-C4E4C82E714A}" type="pres">
      <dgm:prSet presAssocID="{05B12625-B43B-4E28-A84F-BBBA3870FF79}" presName="text" presStyleLbl="fgAcc0" presStyleIdx="1" presStyleCnt="5">
        <dgm:presLayoutVars>
          <dgm:chPref val="3"/>
        </dgm:presLayoutVars>
      </dgm:prSet>
      <dgm:spPr/>
    </dgm:pt>
    <dgm:pt modelId="{45F882B3-075C-4F37-ACBA-DDF3174ADD81}" type="pres">
      <dgm:prSet presAssocID="{05B12625-B43B-4E28-A84F-BBBA3870FF79}" presName="hierChild2" presStyleCnt="0"/>
      <dgm:spPr/>
    </dgm:pt>
    <dgm:pt modelId="{9E26CB1C-B3DA-4281-AA11-126E49AC941E}" type="pres">
      <dgm:prSet presAssocID="{7059C2E0-89E9-42E2-8887-F9F8359A7C55}" presName="hierRoot1" presStyleCnt="0"/>
      <dgm:spPr/>
    </dgm:pt>
    <dgm:pt modelId="{67C3A000-E715-4979-B3E9-C9107E9C95AB}" type="pres">
      <dgm:prSet presAssocID="{7059C2E0-89E9-42E2-8887-F9F8359A7C55}" presName="composite" presStyleCnt="0"/>
      <dgm:spPr/>
    </dgm:pt>
    <dgm:pt modelId="{F15C2439-6E08-4D97-B6C1-11D493E4D5F6}" type="pres">
      <dgm:prSet presAssocID="{7059C2E0-89E9-42E2-8887-F9F8359A7C55}" presName="background" presStyleLbl="node0" presStyleIdx="2" presStyleCnt="5"/>
      <dgm:spPr/>
    </dgm:pt>
    <dgm:pt modelId="{57021538-4F60-420B-A281-0F2A8D6CF9AC}" type="pres">
      <dgm:prSet presAssocID="{7059C2E0-89E9-42E2-8887-F9F8359A7C55}" presName="text" presStyleLbl="fgAcc0" presStyleIdx="2" presStyleCnt="5">
        <dgm:presLayoutVars>
          <dgm:chPref val="3"/>
        </dgm:presLayoutVars>
      </dgm:prSet>
      <dgm:spPr/>
    </dgm:pt>
    <dgm:pt modelId="{0ED3EF5B-177D-48EE-B852-9721E24B76CA}" type="pres">
      <dgm:prSet presAssocID="{7059C2E0-89E9-42E2-8887-F9F8359A7C55}" presName="hierChild2" presStyleCnt="0"/>
      <dgm:spPr/>
    </dgm:pt>
    <dgm:pt modelId="{3A7E23F3-62C3-49C2-BFBA-517AD2A7F40D}" type="pres">
      <dgm:prSet presAssocID="{121AA1D4-42BB-41FE-9026-C164B49A325A}" presName="hierRoot1" presStyleCnt="0"/>
      <dgm:spPr/>
    </dgm:pt>
    <dgm:pt modelId="{CB1F0B58-F472-41F9-B90C-C012A19C83E2}" type="pres">
      <dgm:prSet presAssocID="{121AA1D4-42BB-41FE-9026-C164B49A325A}" presName="composite" presStyleCnt="0"/>
      <dgm:spPr/>
    </dgm:pt>
    <dgm:pt modelId="{3C6D0A1B-6BA8-45CF-A674-4A2DC5A21169}" type="pres">
      <dgm:prSet presAssocID="{121AA1D4-42BB-41FE-9026-C164B49A325A}" presName="background" presStyleLbl="node0" presStyleIdx="3" presStyleCnt="5"/>
      <dgm:spPr/>
    </dgm:pt>
    <dgm:pt modelId="{C80F4589-BB6F-4531-ABC2-E7A2DD473E91}" type="pres">
      <dgm:prSet presAssocID="{121AA1D4-42BB-41FE-9026-C164B49A325A}" presName="text" presStyleLbl="fgAcc0" presStyleIdx="3" presStyleCnt="5">
        <dgm:presLayoutVars>
          <dgm:chPref val="3"/>
        </dgm:presLayoutVars>
      </dgm:prSet>
      <dgm:spPr/>
    </dgm:pt>
    <dgm:pt modelId="{3730EF90-7F45-42CA-8D95-D6A764F02DCF}" type="pres">
      <dgm:prSet presAssocID="{121AA1D4-42BB-41FE-9026-C164B49A325A}" presName="hierChild2" presStyleCnt="0"/>
      <dgm:spPr/>
    </dgm:pt>
    <dgm:pt modelId="{C084D0FF-8564-484E-AB67-F5869FA7477D}" type="pres">
      <dgm:prSet presAssocID="{63AC12DC-F408-46DC-83C7-F74A20D193EA}" presName="hierRoot1" presStyleCnt="0"/>
      <dgm:spPr/>
    </dgm:pt>
    <dgm:pt modelId="{0E9BC21C-9EC5-4EC4-8C9D-967FCE2DF7C2}" type="pres">
      <dgm:prSet presAssocID="{63AC12DC-F408-46DC-83C7-F74A20D193EA}" presName="composite" presStyleCnt="0"/>
      <dgm:spPr/>
    </dgm:pt>
    <dgm:pt modelId="{ED6A3DBB-82D8-4C6F-8FD7-55AFC6AB46A5}" type="pres">
      <dgm:prSet presAssocID="{63AC12DC-F408-46DC-83C7-F74A20D193EA}" presName="background" presStyleLbl="node0" presStyleIdx="4" presStyleCnt="5"/>
      <dgm:spPr/>
    </dgm:pt>
    <dgm:pt modelId="{98934269-468C-46A6-AA4B-6DB920CA52EF}" type="pres">
      <dgm:prSet presAssocID="{63AC12DC-F408-46DC-83C7-F74A20D193EA}" presName="text" presStyleLbl="fgAcc0" presStyleIdx="4" presStyleCnt="5">
        <dgm:presLayoutVars>
          <dgm:chPref val="3"/>
        </dgm:presLayoutVars>
      </dgm:prSet>
      <dgm:spPr/>
    </dgm:pt>
    <dgm:pt modelId="{CEC1888C-02D5-4B0B-8585-8A0DDCD31761}" type="pres">
      <dgm:prSet presAssocID="{63AC12DC-F408-46DC-83C7-F74A20D193EA}" presName="hierChild2" presStyleCnt="0"/>
      <dgm:spPr/>
    </dgm:pt>
  </dgm:ptLst>
  <dgm:cxnLst>
    <dgm:cxn modelId="{FC93AD25-F45C-457F-85DB-70F22DB0E63F}" type="presOf" srcId="{7059C2E0-89E9-42E2-8887-F9F8359A7C55}" destId="{57021538-4F60-420B-A281-0F2A8D6CF9AC}" srcOrd="0" destOrd="0" presId="urn:microsoft.com/office/officeart/2005/8/layout/hierarchy1"/>
    <dgm:cxn modelId="{B1F4F529-15B2-45D9-8794-62E2A7925712}" type="presOf" srcId="{63AC12DC-F408-46DC-83C7-F74A20D193EA}" destId="{98934269-468C-46A6-AA4B-6DB920CA52EF}" srcOrd="0" destOrd="0" presId="urn:microsoft.com/office/officeart/2005/8/layout/hierarchy1"/>
    <dgm:cxn modelId="{9A936A33-B7DD-46BB-BB67-18923D4B6DB9}" srcId="{CB8DE153-838A-40C4-B8D3-2D93FC058E59}" destId="{2DE26E59-D4E7-478A-B5B4-76D506F08B81}" srcOrd="0" destOrd="0" parTransId="{296EC657-DA50-478E-B082-F05F10964ACB}" sibTransId="{754D99A5-67A6-4CB0-8AA2-B2B0611EB36E}"/>
    <dgm:cxn modelId="{13E09E34-F4D8-4F3C-9A2D-64E4E9063B6A}" type="presOf" srcId="{05B12625-B43B-4E28-A84F-BBBA3870FF79}" destId="{B257357D-E193-4E64-B4BF-C4E4C82E714A}" srcOrd="0" destOrd="0" presId="urn:microsoft.com/office/officeart/2005/8/layout/hierarchy1"/>
    <dgm:cxn modelId="{9669495D-17A9-4C88-B57E-2F4557D8A33E}" type="presOf" srcId="{CB8DE153-838A-40C4-B8D3-2D93FC058E59}" destId="{02AB9FB0-A297-4241-83C5-07A459AAA3AB}" srcOrd="0" destOrd="0" presId="urn:microsoft.com/office/officeart/2005/8/layout/hierarchy1"/>
    <dgm:cxn modelId="{845BF7C8-FA30-4948-A0C2-50AADC181125}" srcId="{CB8DE153-838A-40C4-B8D3-2D93FC058E59}" destId="{63AC12DC-F408-46DC-83C7-F74A20D193EA}" srcOrd="4" destOrd="0" parTransId="{4AF7FB0F-FC07-49B3-8E4B-CE9ED3E80323}" sibTransId="{52350420-6F73-4673-A53E-B28571E9DD4F}"/>
    <dgm:cxn modelId="{ACDE1DD5-0566-4B1B-8273-A38B67177AF8}" type="presOf" srcId="{2DE26E59-D4E7-478A-B5B4-76D506F08B81}" destId="{87610F71-CF37-4189-A587-4A6FC2304D3A}" srcOrd="0" destOrd="0" presId="urn:microsoft.com/office/officeart/2005/8/layout/hierarchy1"/>
    <dgm:cxn modelId="{B54369EB-395A-4CC8-8FBC-16B822AC6C55}" type="presOf" srcId="{121AA1D4-42BB-41FE-9026-C164B49A325A}" destId="{C80F4589-BB6F-4531-ABC2-E7A2DD473E91}" srcOrd="0" destOrd="0" presId="urn:microsoft.com/office/officeart/2005/8/layout/hierarchy1"/>
    <dgm:cxn modelId="{A33515F0-E629-4C2D-9CD9-01656B5D3FCB}" srcId="{CB8DE153-838A-40C4-B8D3-2D93FC058E59}" destId="{7059C2E0-89E9-42E2-8887-F9F8359A7C55}" srcOrd="2" destOrd="0" parTransId="{17305077-0BB9-4989-8BB0-65D957A3080B}" sibTransId="{53C7B9FC-F3F3-4854-9650-AAB116602726}"/>
    <dgm:cxn modelId="{83BBD8F4-24C6-44EB-A616-728A7566E657}" srcId="{CB8DE153-838A-40C4-B8D3-2D93FC058E59}" destId="{05B12625-B43B-4E28-A84F-BBBA3870FF79}" srcOrd="1" destOrd="0" parTransId="{DF1A96B4-2A7C-43BC-893D-104D59F0E8DB}" sibTransId="{73AAA520-1033-4447-8F89-03E719A0FAAB}"/>
    <dgm:cxn modelId="{DCF8F0F7-52C2-4793-8916-14D83EBE156F}" srcId="{CB8DE153-838A-40C4-B8D3-2D93FC058E59}" destId="{121AA1D4-42BB-41FE-9026-C164B49A325A}" srcOrd="3" destOrd="0" parTransId="{91EB28E8-0915-407E-B513-DDFFF87F3224}" sibTransId="{F0399E4E-804E-404C-B3AF-4B00C5E0722C}"/>
    <dgm:cxn modelId="{7911988D-4E48-4751-8763-F6D1DE049178}" type="presParOf" srcId="{02AB9FB0-A297-4241-83C5-07A459AAA3AB}" destId="{F07C8911-A7F4-4116-8F87-D0C812540267}" srcOrd="0" destOrd="0" presId="urn:microsoft.com/office/officeart/2005/8/layout/hierarchy1"/>
    <dgm:cxn modelId="{BB75796B-61B6-4762-9808-6BB07CCCE320}" type="presParOf" srcId="{F07C8911-A7F4-4116-8F87-D0C812540267}" destId="{3893DD3D-E49B-417F-A23A-72D88DE4F740}" srcOrd="0" destOrd="0" presId="urn:microsoft.com/office/officeart/2005/8/layout/hierarchy1"/>
    <dgm:cxn modelId="{7D581042-E334-4A71-A37E-DCA3491B25F2}" type="presParOf" srcId="{3893DD3D-E49B-417F-A23A-72D88DE4F740}" destId="{0051B7DB-CC80-4BDA-B36E-193F5997D2D5}" srcOrd="0" destOrd="0" presId="urn:microsoft.com/office/officeart/2005/8/layout/hierarchy1"/>
    <dgm:cxn modelId="{646C24D3-B28C-4325-B13F-5BE236C92EC9}" type="presParOf" srcId="{3893DD3D-E49B-417F-A23A-72D88DE4F740}" destId="{87610F71-CF37-4189-A587-4A6FC2304D3A}" srcOrd="1" destOrd="0" presId="urn:microsoft.com/office/officeart/2005/8/layout/hierarchy1"/>
    <dgm:cxn modelId="{B091D0D0-0C8E-40A3-A750-1E29FE70B00A}" type="presParOf" srcId="{F07C8911-A7F4-4116-8F87-D0C812540267}" destId="{0CD65872-F85B-4BC3-B3BD-6072D6D69A0C}" srcOrd="1" destOrd="0" presId="urn:microsoft.com/office/officeart/2005/8/layout/hierarchy1"/>
    <dgm:cxn modelId="{A1BECC20-06E2-49B5-8901-0EF841D55A57}" type="presParOf" srcId="{02AB9FB0-A297-4241-83C5-07A459AAA3AB}" destId="{3E139C65-C335-4E14-9D94-99356114586E}" srcOrd="1" destOrd="0" presId="urn:microsoft.com/office/officeart/2005/8/layout/hierarchy1"/>
    <dgm:cxn modelId="{91524BEF-6A8F-43B9-9B23-99960AD6124E}" type="presParOf" srcId="{3E139C65-C335-4E14-9D94-99356114586E}" destId="{211608F0-4C85-431B-A75F-40BF893CAB1B}" srcOrd="0" destOrd="0" presId="urn:microsoft.com/office/officeart/2005/8/layout/hierarchy1"/>
    <dgm:cxn modelId="{A7EEE4A3-2DE0-4548-BEC7-822A3346C75A}" type="presParOf" srcId="{211608F0-4C85-431B-A75F-40BF893CAB1B}" destId="{DDAF00DA-255D-488A-9525-6866C510677F}" srcOrd="0" destOrd="0" presId="urn:microsoft.com/office/officeart/2005/8/layout/hierarchy1"/>
    <dgm:cxn modelId="{65B8BC01-C4B4-48BD-8D2D-2E9A70444F25}" type="presParOf" srcId="{211608F0-4C85-431B-A75F-40BF893CAB1B}" destId="{B257357D-E193-4E64-B4BF-C4E4C82E714A}" srcOrd="1" destOrd="0" presId="urn:microsoft.com/office/officeart/2005/8/layout/hierarchy1"/>
    <dgm:cxn modelId="{04206DF7-8459-4290-BA7B-8650D7E6F3F8}" type="presParOf" srcId="{3E139C65-C335-4E14-9D94-99356114586E}" destId="{45F882B3-075C-4F37-ACBA-DDF3174ADD81}" srcOrd="1" destOrd="0" presId="urn:microsoft.com/office/officeart/2005/8/layout/hierarchy1"/>
    <dgm:cxn modelId="{4158D85A-C644-4453-877C-2618F747EF85}" type="presParOf" srcId="{02AB9FB0-A297-4241-83C5-07A459AAA3AB}" destId="{9E26CB1C-B3DA-4281-AA11-126E49AC941E}" srcOrd="2" destOrd="0" presId="urn:microsoft.com/office/officeart/2005/8/layout/hierarchy1"/>
    <dgm:cxn modelId="{76623CB3-F300-4483-96BA-A85B81219AC7}" type="presParOf" srcId="{9E26CB1C-B3DA-4281-AA11-126E49AC941E}" destId="{67C3A000-E715-4979-B3E9-C9107E9C95AB}" srcOrd="0" destOrd="0" presId="urn:microsoft.com/office/officeart/2005/8/layout/hierarchy1"/>
    <dgm:cxn modelId="{2E3908C5-F928-4B5A-A8E7-48D0DA222B32}" type="presParOf" srcId="{67C3A000-E715-4979-B3E9-C9107E9C95AB}" destId="{F15C2439-6E08-4D97-B6C1-11D493E4D5F6}" srcOrd="0" destOrd="0" presId="urn:microsoft.com/office/officeart/2005/8/layout/hierarchy1"/>
    <dgm:cxn modelId="{AA6BF93B-2CE7-4F4A-A265-B0A75C04E1D0}" type="presParOf" srcId="{67C3A000-E715-4979-B3E9-C9107E9C95AB}" destId="{57021538-4F60-420B-A281-0F2A8D6CF9AC}" srcOrd="1" destOrd="0" presId="urn:microsoft.com/office/officeart/2005/8/layout/hierarchy1"/>
    <dgm:cxn modelId="{B07EEFFC-C207-4BD9-AE62-E1A34C02B4E3}" type="presParOf" srcId="{9E26CB1C-B3DA-4281-AA11-126E49AC941E}" destId="{0ED3EF5B-177D-48EE-B852-9721E24B76CA}" srcOrd="1" destOrd="0" presId="urn:microsoft.com/office/officeart/2005/8/layout/hierarchy1"/>
    <dgm:cxn modelId="{1F09D02A-B5B9-4890-A3F0-DAB118D2CF62}" type="presParOf" srcId="{02AB9FB0-A297-4241-83C5-07A459AAA3AB}" destId="{3A7E23F3-62C3-49C2-BFBA-517AD2A7F40D}" srcOrd="3" destOrd="0" presId="urn:microsoft.com/office/officeart/2005/8/layout/hierarchy1"/>
    <dgm:cxn modelId="{FD4C8977-3C56-4EAC-B8C8-66B986F34580}" type="presParOf" srcId="{3A7E23F3-62C3-49C2-BFBA-517AD2A7F40D}" destId="{CB1F0B58-F472-41F9-B90C-C012A19C83E2}" srcOrd="0" destOrd="0" presId="urn:microsoft.com/office/officeart/2005/8/layout/hierarchy1"/>
    <dgm:cxn modelId="{A4B66B41-F976-4747-B6DE-E7457EFF2C7C}" type="presParOf" srcId="{CB1F0B58-F472-41F9-B90C-C012A19C83E2}" destId="{3C6D0A1B-6BA8-45CF-A674-4A2DC5A21169}" srcOrd="0" destOrd="0" presId="urn:microsoft.com/office/officeart/2005/8/layout/hierarchy1"/>
    <dgm:cxn modelId="{BA76B6C8-D17D-4246-9A5B-AA6FDE9B1939}" type="presParOf" srcId="{CB1F0B58-F472-41F9-B90C-C012A19C83E2}" destId="{C80F4589-BB6F-4531-ABC2-E7A2DD473E91}" srcOrd="1" destOrd="0" presId="urn:microsoft.com/office/officeart/2005/8/layout/hierarchy1"/>
    <dgm:cxn modelId="{5CD9866F-3651-4903-A1B1-36D7EFCFC5E7}" type="presParOf" srcId="{3A7E23F3-62C3-49C2-BFBA-517AD2A7F40D}" destId="{3730EF90-7F45-42CA-8D95-D6A764F02DCF}" srcOrd="1" destOrd="0" presId="urn:microsoft.com/office/officeart/2005/8/layout/hierarchy1"/>
    <dgm:cxn modelId="{660CE00B-B103-4865-A5B4-5E3A857D8A0E}" type="presParOf" srcId="{02AB9FB0-A297-4241-83C5-07A459AAA3AB}" destId="{C084D0FF-8564-484E-AB67-F5869FA7477D}" srcOrd="4" destOrd="0" presId="urn:microsoft.com/office/officeart/2005/8/layout/hierarchy1"/>
    <dgm:cxn modelId="{BDB5BE7C-EB33-4ECF-88D5-3F6C2398F1C0}" type="presParOf" srcId="{C084D0FF-8564-484E-AB67-F5869FA7477D}" destId="{0E9BC21C-9EC5-4EC4-8C9D-967FCE2DF7C2}" srcOrd="0" destOrd="0" presId="urn:microsoft.com/office/officeart/2005/8/layout/hierarchy1"/>
    <dgm:cxn modelId="{F2A99392-12E9-435E-B50D-0051D86D2956}" type="presParOf" srcId="{0E9BC21C-9EC5-4EC4-8C9D-967FCE2DF7C2}" destId="{ED6A3DBB-82D8-4C6F-8FD7-55AFC6AB46A5}" srcOrd="0" destOrd="0" presId="urn:microsoft.com/office/officeart/2005/8/layout/hierarchy1"/>
    <dgm:cxn modelId="{FDFD54E7-212B-49F0-99A9-8EFB047D86A4}" type="presParOf" srcId="{0E9BC21C-9EC5-4EC4-8C9D-967FCE2DF7C2}" destId="{98934269-468C-46A6-AA4B-6DB920CA52EF}" srcOrd="1" destOrd="0" presId="urn:microsoft.com/office/officeart/2005/8/layout/hierarchy1"/>
    <dgm:cxn modelId="{91D282C9-DA1B-4D4A-9CA8-98FFE23B79C7}" type="presParOf" srcId="{C084D0FF-8564-484E-AB67-F5869FA7477D}" destId="{CEC1888C-02D5-4B0B-8585-8A0DDCD3176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51B7DB-CC80-4BDA-B36E-193F5997D2D5}">
      <dsp:nvSpPr>
        <dsp:cNvPr id="0" name=""/>
        <dsp:cNvSpPr/>
      </dsp:nvSpPr>
      <dsp:spPr>
        <a:xfrm>
          <a:off x="3789" y="1494194"/>
          <a:ext cx="1846736" cy="11726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7610F71-CF37-4189-A587-4A6FC2304D3A}">
      <dsp:nvSpPr>
        <dsp:cNvPr id="0" name=""/>
        <dsp:cNvSpPr/>
      </dsp:nvSpPr>
      <dsp:spPr>
        <a:xfrm>
          <a:off x="208982" y="1689127"/>
          <a:ext cx="1846736" cy="1172677"/>
        </a:xfrm>
        <a:prstGeom prst="roundRect">
          <a:avLst>
            <a:gd name="adj" fmla="val 10000"/>
          </a:avLst>
        </a:prstGeom>
        <a:solidFill>
          <a:schemeClr val="bg2">
            <a:lumMod val="75000"/>
            <a:alpha val="9000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i="0" kern="1200" baseline="0"/>
            <a:t>Ehkäisevän päihdetyön osaamisen vahvistaminen</a:t>
          </a:r>
          <a:endParaRPr lang="en-US" sz="1600" kern="1200"/>
        </a:p>
      </dsp:txBody>
      <dsp:txXfrm>
        <a:off x="243329" y="1723474"/>
        <a:ext cx="1778042" cy="1103983"/>
      </dsp:txXfrm>
    </dsp:sp>
    <dsp:sp modelId="{DDAF00DA-255D-488A-9525-6866C510677F}">
      <dsp:nvSpPr>
        <dsp:cNvPr id="0" name=""/>
        <dsp:cNvSpPr/>
      </dsp:nvSpPr>
      <dsp:spPr>
        <a:xfrm>
          <a:off x="2260912" y="1494194"/>
          <a:ext cx="1846736" cy="11726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257357D-E193-4E64-B4BF-C4E4C82E714A}">
      <dsp:nvSpPr>
        <dsp:cNvPr id="0" name=""/>
        <dsp:cNvSpPr/>
      </dsp:nvSpPr>
      <dsp:spPr>
        <a:xfrm>
          <a:off x="2466105" y="1689127"/>
          <a:ext cx="1846736" cy="1172677"/>
        </a:xfrm>
        <a:prstGeom prst="roundRect">
          <a:avLst>
            <a:gd name="adj" fmla="val 10000"/>
          </a:avLst>
        </a:prstGeom>
        <a:solidFill>
          <a:schemeClr val="accent4">
            <a:lumMod val="50000"/>
            <a:lumOff val="50000"/>
            <a:alpha val="9000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i="0" kern="1200" baseline="0"/>
            <a:t>Varhaisen tuen ja tunnistamisen vahvistaminen</a:t>
          </a:r>
          <a:endParaRPr lang="en-US" sz="1600" kern="1200"/>
        </a:p>
      </dsp:txBody>
      <dsp:txXfrm>
        <a:off x="2500452" y="1723474"/>
        <a:ext cx="1778042" cy="1103983"/>
      </dsp:txXfrm>
    </dsp:sp>
    <dsp:sp modelId="{F15C2439-6E08-4D97-B6C1-11D493E4D5F6}">
      <dsp:nvSpPr>
        <dsp:cNvPr id="0" name=""/>
        <dsp:cNvSpPr/>
      </dsp:nvSpPr>
      <dsp:spPr>
        <a:xfrm>
          <a:off x="4518035" y="1494194"/>
          <a:ext cx="1846736" cy="11726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7021538-4F60-420B-A281-0F2A8D6CF9AC}">
      <dsp:nvSpPr>
        <dsp:cNvPr id="0" name=""/>
        <dsp:cNvSpPr/>
      </dsp:nvSpPr>
      <dsp:spPr>
        <a:xfrm>
          <a:off x="4723228" y="1689127"/>
          <a:ext cx="1846736" cy="1172677"/>
        </a:xfrm>
        <a:prstGeom prst="roundRect">
          <a:avLst>
            <a:gd name="adj" fmla="val 10000"/>
          </a:avLst>
        </a:prstGeom>
        <a:solidFill>
          <a:schemeClr val="accent1">
            <a:lumMod val="75000"/>
            <a:alpha val="9000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i="0" kern="1200" baseline="0"/>
            <a:t>Päihteidenkäytön ja rahapelaamisen väheneminen</a:t>
          </a:r>
          <a:endParaRPr lang="en-US" sz="1600" kern="1200"/>
        </a:p>
      </dsp:txBody>
      <dsp:txXfrm>
        <a:off x="4757575" y="1723474"/>
        <a:ext cx="1778042" cy="1103983"/>
      </dsp:txXfrm>
    </dsp:sp>
    <dsp:sp modelId="{3C6D0A1B-6BA8-45CF-A674-4A2DC5A21169}">
      <dsp:nvSpPr>
        <dsp:cNvPr id="0" name=""/>
        <dsp:cNvSpPr/>
      </dsp:nvSpPr>
      <dsp:spPr>
        <a:xfrm>
          <a:off x="6775157" y="1494194"/>
          <a:ext cx="1846736" cy="11726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80F4589-BB6F-4531-ABC2-E7A2DD473E91}">
      <dsp:nvSpPr>
        <dsp:cNvPr id="0" name=""/>
        <dsp:cNvSpPr/>
      </dsp:nvSpPr>
      <dsp:spPr>
        <a:xfrm>
          <a:off x="6980350" y="1689127"/>
          <a:ext cx="1846736" cy="1172677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  <a:alpha val="9000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i="0" kern="1200" baseline="0"/>
            <a:t>Stigman tunnistaminen ja vähentäminen</a:t>
          </a:r>
          <a:endParaRPr lang="en-US" sz="1600" kern="1200"/>
        </a:p>
      </dsp:txBody>
      <dsp:txXfrm>
        <a:off x="7014697" y="1723474"/>
        <a:ext cx="1778042" cy="1103983"/>
      </dsp:txXfrm>
    </dsp:sp>
    <dsp:sp modelId="{ED6A3DBB-82D8-4C6F-8FD7-55AFC6AB46A5}">
      <dsp:nvSpPr>
        <dsp:cNvPr id="0" name=""/>
        <dsp:cNvSpPr/>
      </dsp:nvSpPr>
      <dsp:spPr>
        <a:xfrm>
          <a:off x="9032280" y="1494194"/>
          <a:ext cx="1846736" cy="11726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8934269-468C-46A6-AA4B-6DB920CA52EF}">
      <dsp:nvSpPr>
        <dsp:cNvPr id="0" name=""/>
        <dsp:cNvSpPr/>
      </dsp:nvSpPr>
      <dsp:spPr>
        <a:xfrm>
          <a:off x="9237473" y="1689127"/>
          <a:ext cx="1846736" cy="11726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i="0" kern="1200" baseline="0"/>
            <a:t>Päihteet ja turvallisuus</a:t>
          </a:r>
          <a:endParaRPr lang="en-US" sz="1600" kern="1200"/>
        </a:p>
      </dsp:txBody>
      <dsp:txXfrm>
        <a:off x="9271820" y="1723474"/>
        <a:ext cx="1778042" cy="11039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335CF-8065-4C69-9984-0BC743B0254E}" type="datetimeFigureOut">
              <a:rPr lang="fi-FI" smtClean="0"/>
              <a:t>6.5.2026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D6954-BDA2-4ED7-ACF3-3E879C1A1B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3228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20F25-4B44-CDA9-C7B7-8D776D153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7FAB44E2-3AE2-F96A-608D-73DD302E56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15531D05-7147-FF3D-20CF-CE44A75C29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13087B4-BFFF-A0DA-F054-D80281271A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3B25F-1616-4F64-9278-70F98C92B0A2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818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6.png"/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6.png"/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6.png"/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6.png"/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6.png"/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8.png"/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8.png"/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8.png"/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8.png"/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8.png"/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svg"/><Relationship Id="rId18" Type="http://schemas.openxmlformats.org/officeDocument/2006/relationships/image" Target="../media/image24.svg"/><Relationship Id="rId26" Type="http://schemas.openxmlformats.org/officeDocument/2006/relationships/image" Target="../media/image32.svg"/><Relationship Id="rId39" Type="http://schemas.openxmlformats.org/officeDocument/2006/relationships/image" Target="../media/image45.svg"/><Relationship Id="rId21" Type="http://schemas.openxmlformats.org/officeDocument/2006/relationships/image" Target="../media/image27.svg"/><Relationship Id="rId34" Type="http://schemas.openxmlformats.org/officeDocument/2006/relationships/image" Target="../media/image40.svg"/><Relationship Id="rId42" Type="http://schemas.openxmlformats.org/officeDocument/2006/relationships/image" Target="../media/image48.svg"/><Relationship Id="rId47" Type="http://schemas.openxmlformats.org/officeDocument/2006/relationships/image" Target="../media/image53.svg"/><Relationship Id="rId7" Type="http://schemas.openxmlformats.org/officeDocument/2006/relationships/image" Target="../media/image13.svg"/><Relationship Id="rId2" Type="http://schemas.openxmlformats.org/officeDocument/2006/relationships/image" Target="../media/image8.svg"/><Relationship Id="rId16" Type="http://schemas.openxmlformats.org/officeDocument/2006/relationships/image" Target="../media/image22.svg"/><Relationship Id="rId29" Type="http://schemas.openxmlformats.org/officeDocument/2006/relationships/image" Target="../media/image35.sv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2.svg"/><Relationship Id="rId11" Type="http://schemas.openxmlformats.org/officeDocument/2006/relationships/image" Target="../media/image17.svg"/><Relationship Id="rId24" Type="http://schemas.openxmlformats.org/officeDocument/2006/relationships/image" Target="../media/image30.svg"/><Relationship Id="rId32" Type="http://schemas.openxmlformats.org/officeDocument/2006/relationships/image" Target="../media/image38.svg"/><Relationship Id="rId37" Type="http://schemas.openxmlformats.org/officeDocument/2006/relationships/image" Target="../media/image43.svg"/><Relationship Id="rId40" Type="http://schemas.openxmlformats.org/officeDocument/2006/relationships/image" Target="../media/image46.svg"/><Relationship Id="rId45" Type="http://schemas.openxmlformats.org/officeDocument/2006/relationships/image" Target="../media/image51.svg"/><Relationship Id="rId5" Type="http://schemas.openxmlformats.org/officeDocument/2006/relationships/image" Target="../media/image11.svg"/><Relationship Id="rId15" Type="http://schemas.openxmlformats.org/officeDocument/2006/relationships/image" Target="../media/image21.svg"/><Relationship Id="rId23" Type="http://schemas.openxmlformats.org/officeDocument/2006/relationships/image" Target="../media/image29.svg"/><Relationship Id="rId28" Type="http://schemas.openxmlformats.org/officeDocument/2006/relationships/image" Target="../media/image34.svg"/><Relationship Id="rId36" Type="http://schemas.openxmlformats.org/officeDocument/2006/relationships/image" Target="../media/image42.svg"/><Relationship Id="rId10" Type="http://schemas.openxmlformats.org/officeDocument/2006/relationships/image" Target="../media/image16.svg"/><Relationship Id="rId19" Type="http://schemas.openxmlformats.org/officeDocument/2006/relationships/image" Target="../media/image25.svg"/><Relationship Id="rId31" Type="http://schemas.openxmlformats.org/officeDocument/2006/relationships/image" Target="../media/image37.svg"/><Relationship Id="rId44" Type="http://schemas.openxmlformats.org/officeDocument/2006/relationships/image" Target="../media/image50.svg"/><Relationship Id="rId4" Type="http://schemas.openxmlformats.org/officeDocument/2006/relationships/image" Target="../media/image10.svg"/><Relationship Id="rId9" Type="http://schemas.openxmlformats.org/officeDocument/2006/relationships/image" Target="../media/image15.svg"/><Relationship Id="rId14" Type="http://schemas.openxmlformats.org/officeDocument/2006/relationships/image" Target="../media/image20.svg"/><Relationship Id="rId22" Type="http://schemas.openxmlformats.org/officeDocument/2006/relationships/image" Target="../media/image28.svg"/><Relationship Id="rId27" Type="http://schemas.openxmlformats.org/officeDocument/2006/relationships/image" Target="../media/image33.svg"/><Relationship Id="rId30" Type="http://schemas.openxmlformats.org/officeDocument/2006/relationships/image" Target="../media/image36.svg"/><Relationship Id="rId35" Type="http://schemas.openxmlformats.org/officeDocument/2006/relationships/image" Target="../media/image41.svg"/><Relationship Id="rId43" Type="http://schemas.openxmlformats.org/officeDocument/2006/relationships/image" Target="../media/image49.svg"/><Relationship Id="rId8" Type="http://schemas.openxmlformats.org/officeDocument/2006/relationships/image" Target="../media/image14.svg"/><Relationship Id="rId3" Type="http://schemas.openxmlformats.org/officeDocument/2006/relationships/image" Target="../media/image9.svg"/><Relationship Id="rId12" Type="http://schemas.openxmlformats.org/officeDocument/2006/relationships/image" Target="../media/image18.svg"/><Relationship Id="rId17" Type="http://schemas.openxmlformats.org/officeDocument/2006/relationships/image" Target="../media/image23.svg"/><Relationship Id="rId25" Type="http://schemas.openxmlformats.org/officeDocument/2006/relationships/image" Target="../media/image31.svg"/><Relationship Id="rId33" Type="http://schemas.openxmlformats.org/officeDocument/2006/relationships/image" Target="../media/image39.svg"/><Relationship Id="rId38" Type="http://schemas.openxmlformats.org/officeDocument/2006/relationships/image" Target="../media/image44.svg"/><Relationship Id="rId46" Type="http://schemas.openxmlformats.org/officeDocument/2006/relationships/image" Target="../media/image52.svg"/><Relationship Id="rId20" Type="http://schemas.openxmlformats.org/officeDocument/2006/relationships/image" Target="../media/image26.svg"/><Relationship Id="rId41" Type="http://schemas.openxmlformats.org/officeDocument/2006/relationships/image" Target="../media/image47.svg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13" Type="http://schemas.openxmlformats.org/officeDocument/2006/relationships/image" Target="../media/image65.svg"/><Relationship Id="rId18" Type="http://schemas.openxmlformats.org/officeDocument/2006/relationships/image" Target="../media/image70.svg"/><Relationship Id="rId3" Type="http://schemas.openxmlformats.org/officeDocument/2006/relationships/image" Target="../media/image55.svg"/><Relationship Id="rId21" Type="http://schemas.openxmlformats.org/officeDocument/2006/relationships/image" Target="../media/image73.svg"/><Relationship Id="rId7" Type="http://schemas.openxmlformats.org/officeDocument/2006/relationships/image" Target="../media/image59.svg"/><Relationship Id="rId12" Type="http://schemas.openxmlformats.org/officeDocument/2006/relationships/image" Target="../media/image64.svg"/><Relationship Id="rId17" Type="http://schemas.openxmlformats.org/officeDocument/2006/relationships/image" Target="../media/image69.svg"/><Relationship Id="rId2" Type="http://schemas.openxmlformats.org/officeDocument/2006/relationships/image" Target="../media/image54.svg"/><Relationship Id="rId16" Type="http://schemas.openxmlformats.org/officeDocument/2006/relationships/image" Target="../media/image68.svg"/><Relationship Id="rId20" Type="http://schemas.openxmlformats.org/officeDocument/2006/relationships/image" Target="../media/image72.sv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58.svg"/><Relationship Id="rId11" Type="http://schemas.openxmlformats.org/officeDocument/2006/relationships/image" Target="../media/image63.svg"/><Relationship Id="rId5" Type="http://schemas.openxmlformats.org/officeDocument/2006/relationships/image" Target="../media/image57.svg"/><Relationship Id="rId15" Type="http://schemas.openxmlformats.org/officeDocument/2006/relationships/image" Target="../media/image67.svg"/><Relationship Id="rId10" Type="http://schemas.openxmlformats.org/officeDocument/2006/relationships/image" Target="../media/image62.svg"/><Relationship Id="rId19" Type="http://schemas.openxmlformats.org/officeDocument/2006/relationships/image" Target="../media/image71.svg"/><Relationship Id="rId4" Type="http://schemas.openxmlformats.org/officeDocument/2006/relationships/image" Target="../media/image56.svg"/><Relationship Id="rId9" Type="http://schemas.openxmlformats.org/officeDocument/2006/relationships/image" Target="../media/image61.svg"/><Relationship Id="rId14" Type="http://schemas.openxmlformats.org/officeDocument/2006/relationships/image" Target="../media/image66.sv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6.png"/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6.png"/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6.png"/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6.png"/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6.png"/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8.png"/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8.png"/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8.png"/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8.png"/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8.png"/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7D8F48-80E4-A765-F4AF-77C6CCE8DA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060"/>
            <a:ext cx="3645475" cy="30899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3CA8BA-29E9-1090-9CBE-5A15B6E599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30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34974-F3A3-AA28-578C-E88E992F8F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7F12E1-C23C-F2BF-89C3-3E2FCC8A9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CC9D-1824-4E5D-BFD2-BACC0B925AC6}" type="datetime1">
              <a:rPr lang="fi-FI" smtClean="0"/>
              <a:t>6.5.2026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BE5749-5EB2-9037-9EE8-37A3F0DA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AF51BF-8436-ED13-927D-993DD2CDB6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18516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_perus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F713E9-B21F-4277-80A4-C0623416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C46CF40-C63D-4563-8757-6DC4E6BF2D21}" type="datetime1">
              <a:rPr lang="fi-FI" smtClean="0"/>
              <a:pPr/>
              <a:t>6.5.2026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5944B-F0B9-4271-96BA-E6828C38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5C7B8F6-2765-465B-BF52-D1DF320C1AE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7BE2601-7626-456C-A31B-5113E25B12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48D8EFF-79FA-76DF-9282-F58DADE0E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841931" cy="613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408F79D-00A7-29E0-6FB4-D2FA43767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69" y="1299308"/>
            <a:ext cx="9841931" cy="472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2196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Pääotsikko vaaleanfuks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DA1A7E-C5B1-B0C8-789C-F249ED9BD3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93159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äliotsikkodia - turkoosi">
    <p:bg>
      <p:bgPr>
        <a:solidFill>
          <a:srgbClr val="50C9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916A87-3462-19EB-0F89-D0A14DC0F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883" y="1709738"/>
            <a:ext cx="11223929" cy="2852737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003FC23E-5B73-19D7-0E6A-C1F63027A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299" y="6200482"/>
            <a:ext cx="763877" cy="403396"/>
          </a:xfrm>
          <a:prstGeom prst="rect">
            <a:avLst/>
          </a:prstGeom>
        </p:spPr>
      </p:pic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D81B1ED2-3991-F212-EED8-910A51363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883" y="4858247"/>
            <a:ext cx="11223929" cy="1231403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418516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oitusruutu_tumman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22A6C1A-8158-4EA3-ACD3-C75B761DA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562931-1CE2-4D82-AD64-F416F6FD37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DD34969-E7E7-A1CC-2089-9286F0AD5B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1807147"/>
            <a:ext cx="7407164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7932645C-9B8B-CE6D-9E8D-3CFC3CAFE1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369118"/>
            <a:ext cx="7407164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4292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ksi_palstaa_ranskalaiset-vii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6D75F-9311-4EB4-B38D-B4E0EE179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569557" cy="613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8F0DA0-946D-445D-ADA1-18880E3EC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5FE38DE-4805-4D44-9515-01E7263DA904}" type="datetime1">
              <a:rPr lang="fi-FI" smtClean="0"/>
              <a:pPr/>
              <a:t>6.5.2026</a:t>
            </a:fld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06BF10-D4FF-4D46-9E24-ADC7CD834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5C7B8F6-2765-465B-BF52-D1DF320C1AE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6BCEC4-81A3-42F5-B62D-4067B34C561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3667" y="1299308"/>
            <a:ext cx="5114544" cy="47293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9AF520A-DFB6-46AA-A90E-73856CB6FBB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943756" y="1299307"/>
            <a:ext cx="5114543" cy="47293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8DAE261-03D8-472D-B14F-C1DF423A71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2216166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ranskalaiset_vii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1133D-692A-4488-9BA5-BB01BBC4C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05DE7-9A18-4FFD-BB85-379C5A20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24539" y="6257749"/>
            <a:ext cx="945718" cy="365125"/>
          </a:xfrm>
        </p:spPr>
        <p:txBody>
          <a:bodyPr/>
          <a:lstStyle/>
          <a:p>
            <a:fld id="{CCE76DBD-9ABD-401A-ACC4-8E3C979D470F}" type="datetime1">
              <a:rPr lang="fi-FI" smtClean="0"/>
              <a:t>6.5.2026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63EE8-A52B-409A-9FBC-73FBB2C25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6539525-7551-48F7-8D8F-A020ECBC3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69" y="1299308"/>
            <a:ext cx="11205372" cy="472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B766A24-A8D9-4DFA-BA8B-3E0D6E55AD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1439339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aliotsikko_tumma_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75B7F77-A7E2-4A93-AF37-79AB665217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B7582F-B7A6-4B6B-AF59-21885C1D6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9DD4A-F530-4694-A831-4C3DFA62E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33F4A4EE-00AB-4282-8B80-FFBD6A5975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165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Valiotsikko_tumma_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75B7F77-A7E2-4A93-AF37-79AB665217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B7582F-B7A6-4B6B-AF59-21885C1D6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9DD4A-F530-4694-A831-4C3DFA62E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33F4A4EE-00AB-4282-8B80-FFBD6A5975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50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Valiotsikko_tumma_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75B7F77-A7E2-4A93-AF37-79AB665217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B7582F-B7A6-4B6B-AF59-21885C1D6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9DD4A-F530-4694-A831-4C3DFA62E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33F4A4EE-00AB-4282-8B80-FFBD6A5975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112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Pääotsikko tummanfuks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FF06E3-2C64-A4A9-B462-9226AAD105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361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me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4168800" cy="154281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1358-7E6C-198B-1435-CD75CCB74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95165" y="535510"/>
            <a:ext cx="5914800" cy="5495107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err="1"/>
              <a:t>Tila</a:t>
            </a:r>
            <a:r>
              <a:rPr lang="en-GB"/>
              <a:t> </a:t>
            </a:r>
            <a:r>
              <a:rPr lang="en-GB" err="1"/>
              <a:t>taulukolle</a:t>
            </a:r>
            <a:r>
              <a:rPr lang="en-GB"/>
              <a:t>, </a:t>
            </a:r>
            <a:r>
              <a:rPr lang="en-GB" err="1"/>
              <a:t>graafille</a:t>
            </a:r>
            <a:r>
              <a:rPr lang="en-GB"/>
              <a:t>, </a:t>
            </a:r>
            <a:br>
              <a:rPr lang="en-GB"/>
            </a:br>
            <a:r>
              <a:rPr lang="en-GB" err="1"/>
              <a:t>kuvalle</a:t>
            </a:r>
            <a:r>
              <a:rPr lang="en-GB"/>
              <a:t> tai </a:t>
            </a:r>
            <a:r>
              <a:rPr lang="en-GB" err="1"/>
              <a:t>videolle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9965" y="2235850"/>
            <a:ext cx="41688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2000"/>
            </a:lvl2pPr>
            <a:lvl3pPr marL="1085850" indent="-171450">
              <a:buFont typeface="Arial" panose="020B0604020202020204" pitchFamily="34" charset="0"/>
              <a:buChar char="•"/>
              <a:defRPr sz="1800"/>
            </a:lvl3pPr>
            <a:lvl4pPr marL="1543050" indent="-171450">
              <a:buFont typeface="Arial" panose="020B0604020202020204" pitchFamily="34" charset="0"/>
              <a:buChar char="•"/>
              <a:defRPr sz="1600"/>
            </a:lvl4pPr>
            <a:lvl5pPr marL="2000250" indent="-171450">
              <a:buFont typeface="Arial" panose="020B0604020202020204" pitchFamily="34" charset="0"/>
              <a:buChar char="•"/>
              <a:defRPr sz="16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9992-5258-FE36-934D-C9DB69AF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49318-4171-4DE6-9936-BBD4344FB360}" type="datetime1">
              <a:rPr lang="fi-FI" smtClean="0"/>
              <a:t>6.5.2026</a:t>
            </a:fld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7243D-E47C-20CA-1BF5-76A83AB5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10AE0C6-395A-88FB-ADCA-F29353B3FB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05764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oitusruutu_vaalean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A9E8124-A72D-82EF-A10A-620767589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1807147"/>
            <a:ext cx="7407164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52CFC2-F2C6-6CB2-C15F-59B17FEF56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99073" y="451821"/>
            <a:ext cx="6715713" cy="61560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2789616-358A-5784-7842-2491CFD35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516" y="6049228"/>
            <a:ext cx="2709824" cy="784422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CAFC004A-208D-2813-7671-A92B740047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369118"/>
            <a:ext cx="7407164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tx1"/>
                </a:solidFill>
                <a:latin typeface="+mj-lt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374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8C12-0EDE-FA47-898F-9A6C846AA301}" type="datetime1">
              <a:rPr lang="fi-FI" smtClean="0"/>
              <a:t>6.5.2026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166127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1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D8009-9C9D-BC20-E19F-6BBFBFF17D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85810-6893-B421-9E24-5070E0BA23B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i-FI"/>
              <a:t>Leipäteksti 28 pt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EE75F-E69C-1BB7-BD19-66FB90E85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2CFB-8CF4-1C49-BC5F-593B5F3D3B14}" type="datetimeFigureOut">
              <a:rPr lang="fi-FI" smtClean="0"/>
              <a:t>6.5.2026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EE8F0-15A5-8FCF-A1D5-66536D64F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19949-D649-D43F-8908-A18051B04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C36B7C6-A167-E29B-B137-4BC0CBE498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8AB7446-32D7-9321-62EB-F686687D3D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90605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1 sisältö tumman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D8009-9C9D-BC20-E19F-6BBFBFF17D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85810-6893-B421-9E24-5070E0BA23B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Leipäteksti 28 pt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EE75F-E69C-1BB7-BD19-66FB90E85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6.5.2026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EE8F0-15A5-8FCF-A1D5-66536D64F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19949-D649-D43F-8908-A18051B04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F639812E-B5D7-79B2-772B-55C15A42A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41F3B3-3CC7-3846-B101-53507F32F4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06877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2 sisältö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768C3-6EB9-6743-AC88-831836BB31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10260000" cy="1325563"/>
          </a:xfrm>
        </p:spPr>
        <p:txBody>
          <a:bodyPr/>
          <a:lstStyle/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77188-4C97-0356-7DF2-5CA78CBAEB2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49965" y="2044747"/>
            <a:ext cx="5040000" cy="3949200"/>
          </a:xfrm>
        </p:spPr>
        <p:txBody>
          <a:bodyPr/>
          <a:lstStyle/>
          <a:p>
            <a:pPr lvl="0"/>
            <a:r>
              <a:rPr lang="fi-FI"/>
              <a:t>Leipäteksti 24 pt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8AA96-BCAD-D7B4-CD4B-95EEA9E234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69965" y="2044747"/>
            <a:ext cx="5040000" cy="3949200"/>
          </a:xfrm>
        </p:spPr>
        <p:txBody>
          <a:bodyPr/>
          <a:lstStyle/>
          <a:p>
            <a:pPr lvl="0"/>
            <a:r>
              <a:rPr lang="fi-FI"/>
              <a:t>Leipäteksti 24 pt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130B1E-3D5F-52AB-3758-066135153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2CFB-8CF4-1C49-BC5F-593B5F3D3B14}" type="datetimeFigureOut">
              <a:rPr lang="fi-FI" smtClean="0"/>
              <a:t>6.5.2026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BCF05-0A19-9E5C-6745-C0AE338AB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03CC-51DA-7BB1-E970-8C6AF526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C9F3143-0FB9-EF50-472D-D9B1626E11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457463A-54FC-CF42-30C1-20D81E5065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4397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2 sisältöä tumman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768C3-6EB9-6743-AC88-831836BB31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102600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77188-4C97-0356-7DF2-5CA78CBAEB2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49965" y="2044747"/>
            <a:ext cx="5040000" cy="394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Leipäteksti 24 pt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8AA96-BCAD-D7B4-CD4B-95EEA9E234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69965" y="2044747"/>
            <a:ext cx="5040000" cy="394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Leipäteksti 24 pt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130B1E-3D5F-52AB-3758-066135153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6.5.2026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BCF05-0A19-9E5C-6745-C0AE338AB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03CC-51DA-7BB1-E970-8C6AF526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EFF6797-BDE6-863A-A62C-4E38AF772C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E0AC6B-2D35-1EFF-B06E-E3E45F84D5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1134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34974-F3A3-AA28-578C-E88E992F8F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7F12E1-C23C-F2BF-89C3-3E2FCC8A9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2CFB-8CF4-1C49-BC5F-593B5F3D3B14}" type="datetimeFigureOut">
              <a:rPr lang="fi-FI" smtClean="0"/>
              <a:t>6.5.2026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270F59-9E54-9B06-629F-7559DD5B8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BE5749-5EB2-9037-9EE8-37A3F0DA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C4B65E-4FB4-816D-3ABF-6C0E80D890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AF51BF-8436-ED13-927D-993DD2CDB6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1225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tsikko tumman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34974-F3A3-AA28-578C-E88E992F8F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7F12E1-C23C-F2BF-89C3-3E2FCC8A9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6.5.2026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270F59-9E54-9B06-629F-7559DD5B8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BE5749-5EB2-9037-9EE8-37A3F0DA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6" name="Picture 5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659325B-759F-4951-3A3C-7BA7DC8A47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A71483-AD90-EFAE-2519-E6DDAD13AA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68046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me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4168800" cy="154281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1358-7E6C-198B-1435-CD75CCB74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95165" y="535510"/>
            <a:ext cx="5914800" cy="5495107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err="1"/>
              <a:t>Tila</a:t>
            </a:r>
            <a:r>
              <a:rPr lang="en-GB"/>
              <a:t> </a:t>
            </a:r>
            <a:r>
              <a:rPr lang="en-GB" err="1"/>
              <a:t>taulukolle</a:t>
            </a:r>
            <a:r>
              <a:rPr lang="en-GB"/>
              <a:t>, </a:t>
            </a:r>
            <a:r>
              <a:rPr lang="en-GB" err="1"/>
              <a:t>graafille</a:t>
            </a:r>
            <a:r>
              <a:rPr lang="en-GB"/>
              <a:t>, </a:t>
            </a:r>
            <a:br>
              <a:rPr lang="en-GB"/>
            </a:br>
            <a:r>
              <a:rPr lang="en-GB" err="1"/>
              <a:t>kuvalle</a:t>
            </a:r>
            <a:r>
              <a:rPr lang="en-GB"/>
              <a:t> tai </a:t>
            </a:r>
            <a:r>
              <a:rPr lang="en-GB" err="1"/>
              <a:t>videolle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9965" y="2235850"/>
            <a:ext cx="41688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Leipäteksti</a:t>
            </a:r>
            <a:r>
              <a:rPr lang="en-GB"/>
              <a:t> 24 </a:t>
            </a:r>
            <a:r>
              <a:rPr lang="en-GB" err="1"/>
              <a:t>pt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9992-5258-FE36-934D-C9DB69AF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2CFB-8CF4-1C49-BC5F-593B5F3D3B14}" type="datetimeFigureOut">
              <a:rPr lang="fi-FI" smtClean="0"/>
              <a:t>6.5.2026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43C1A-9B54-9EFC-0AC8-5E354885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7243D-E47C-20CA-1BF5-76A83AB5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423EE3F-5792-C453-AA55-3A36CC10AC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10AE0C6-395A-88FB-ADCA-F29353B3FB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52302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media tumman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4168800" cy="1542819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1358-7E6C-198B-1435-CD75CCB74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95165" y="535510"/>
            <a:ext cx="5914800" cy="5495107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err="1"/>
              <a:t>Tila</a:t>
            </a:r>
            <a:r>
              <a:rPr lang="en-GB"/>
              <a:t> </a:t>
            </a:r>
            <a:r>
              <a:rPr lang="en-GB" err="1"/>
              <a:t>taulukolle</a:t>
            </a:r>
            <a:r>
              <a:rPr lang="en-GB"/>
              <a:t>, </a:t>
            </a:r>
            <a:r>
              <a:rPr lang="en-GB" err="1"/>
              <a:t>graafille</a:t>
            </a:r>
            <a:r>
              <a:rPr lang="en-GB"/>
              <a:t>, </a:t>
            </a:r>
            <a:br>
              <a:rPr lang="en-GB"/>
            </a:br>
            <a:r>
              <a:rPr lang="en-GB" err="1"/>
              <a:t>kuvalle</a:t>
            </a:r>
            <a:r>
              <a:rPr lang="en-GB"/>
              <a:t> tai </a:t>
            </a:r>
            <a:r>
              <a:rPr lang="en-GB" err="1"/>
              <a:t>videolle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9965" y="2235850"/>
            <a:ext cx="41688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Leipäteksti</a:t>
            </a:r>
            <a:r>
              <a:rPr lang="en-GB"/>
              <a:t> 24 </a:t>
            </a:r>
            <a:r>
              <a:rPr lang="en-GB" err="1"/>
              <a:t>pt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9992-5258-FE36-934D-C9DB69AF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6.5.2026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43C1A-9B54-9EFC-0AC8-5E354885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7243D-E47C-20CA-1BF5-76A83AB5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950044B-8DDC-20DA-A3D0-209641B552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5D8EA6-A6CF-9F2F-5390-64645DC837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774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media 2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1358-7E6C-198B-1435-CD75CCB74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9965" y="535510"/>
            <a:ext cx="5914800" cy="5495107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err="1"/>
              <a:t>Tila</a:t>
            </a:r>
            <a:r>
              <a:rPr lang="en-GB"/>
              <a:t> </a:t>
            </a:r>
            <a:r>
              <a:rPr lang="en-GB" err="1"/>
              <a:t>taulukolle</a:t>
            </a:r>
            <a:r>
              <a:rPr lang="en-GB"/>
              <a:t>, </a:t>
            </a:r>
            <a:r>
              <a:rPr lang="en-GB" err="1"/>
              <a:t>graafille</a:t>
            </a:r>
            <a:r>
              <a:rPr lang="en-GB"/>
              <a:t>, </a:t>
            </a:r>
            <a:br>
              <a:rPr lang="en-GB"/>
            </a:br>
            <a:r>
              <a:rPr lang="en-GB" err="1"/>
              <a:t>kuvalle</a:t>
            </a:r>
            <a:r>
              <a:rPr lang="en-GB"/>
              <a:t> tai </a:t>
            </a:r>
            <a:r>
              <a:rPr lang="en-GB" err="1"/>
              <a:t>videolle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1165" y="535510"/>
            <a:ext cx="4168800" cy="154281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41165" y="2235850"/>
            <a:ext cx="41688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2000"/>
            </a:lvl2pPr>
            <a:lvl3pPr marL="1085850" indent="-171450">
              <a:buFont typeface="Arial" panose="020B0604020202020204" pitchFamily="34" charset="0"/>
              <a:buChar char="•"/>
              <a:defRPr sz="1800"/>
            </a:lvl3pPr>
            <a:lvl4pPr marL="1543050" indent="-171450">
              <a:buFont typeface="Arial" panose="020B0604020202020204" pitchFamily="34" charset="0"/>
              <a:buChar char="•"/>
              <a:defRPr sz="1600"/>
            </a:lvl4pPr>
            <a:lvl5pPr marL="2000250" indent="-171450">
              <a:buFont typeface="Arial" panose="020B0604020202020204" pitchFamily="34" charset="0"/>
              <a:buChar char="•"/>
              <a:defRPr sz="16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  <a:p>
            <a:pPr lvl="0"/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9992-5258-FE36-934D-C9DB69AF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3B2FD-0562-4C8E-8E95-BF8F3606D034}" type="datetime1">
              <a:rPr lang="fi-FI" smtClean="0"/>
              <a:t>6.5.2026</a:t>
            </a:fld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7243D-E47C-20CA-1BF5-76A83AB5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10AE0C6-395A-88FB-ADCA-F29353B3FB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967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media 2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1358-7E6C-198B-1435-CD75CCB74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9965" y="535510"/>
            <a:ext cx="5914800" cy="5495107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err="1"/>
              <a:t>Tila</a:t>
            </a:r>
            <a:r>
              <a:rPr lang="en-GB"/>
              <a:t> </a:t>
            </a:r>
            <a:r>
              <a:rPr lang="en-GB" err="1"/>
              <a:t>taulukolle</a:t>
            </a:r>
            <a:r>
              <a:rPr lang="en-GB"/>
              <a:t>, </a:t>
            </a:r>
            <a:r>
              <a:rPr lang="en-GB" err="1"/>
              <a:t>graafille</a:t>
            </a:r>
            <a:r>
              <a:rPr lang="en-GB"/>
              <a:t>, </a:t>
            </a:r>
            <a:br>
              <a:rPr lang="en-GB"/>
            </a:br>
            <a:r>
              <a:rPr lang="en-GB" err="1"/>
              <a:t>kuvalle</a:t>
            </a:r>
            <a:r>
              <a:rPr lang="en-GB"/>
              <a:t> tai </a:t>
            </a:r>
            <a:r>
              <a:rPr lang="en-GB" err="1"/>
              <a:t>videolle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1165" y="535510"/>
            <a:ext cx="4168800" cy="154281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41165" y="2235850"/>
            <a:ext cx="41688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Leipäteksti</a:t>
            </a:r>
            <a:r>
              <a:rPr lang="en-GB"/>
              <a:t> 24 </a:t>
            </a:r>
            <a:r>
              <a:rPr lang="en-GB" err="1"/>
              <a:t>pt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9992-5258-FE36-934D-C9DB69AF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2CFB-8CF4-1C49-BC5F-593B5F3D3B14}" type="datetimeFigureOut">
              <a:rPr lang="fi-FI" smtClean="0"/>
              <a:t>6.5.2026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43C1A-9B54-9EFC-0AC8-5E354885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7243D-E47C-20CA-1BF5-76A83AB5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423EE3F-5792-C453-AA55-3A36CC10AC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10AE0C6-395A-88FB-ADCA-F29353B3FB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53924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media 2 tumman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1358-7E6C-198B-1435-CD75CCB74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9965" y="535510"/>
            <a:ext cx="5914800" cy="5495107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>
                <a:solidFill>
                  <a:schemeClr val="tx1"/>
                </a:solidFill>
              </a:defRPr>
            </a:lvl2pPr>
            <a:lvl3pPr marL="914400" indent="0" algn="ctr">
              <a:buNone/>
              <a:defRPr sz="2400">
                <a:solidFill>
                  <a:schemeClr val="tx1"/>
                </a:solidFill>
              </a:defRPr>
            </a:lvl3pPr>
            <a:lvl4pPr marL="1371600" indent="0" algn="ctr">
              <a:buNone/>
              <a:defRPr sz="2000">
                <a:solidFill>
                  <a:schemeClr val="tx1"/>
                </a:solidFill>
              </a:defRPr>
            </a:lvl4pPr>
            <a:lvl5pPr marL="1828800" indent="0" algn="ctr">
              <a:buNone/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err="1"/>
              <a:t>Tila</a:t>
            </a:r>
            <a:r>
              <a:rPr lang="en-GB"/>
              <a:t> </a:t>
            </a:r>
            <a:r>
              <a:rPr lang="en-GB" err="1"/>
              <a:t>taulukolle</a:t>
            </a:r>
            <a:r>
              <a:rPr lang="en-GB"/>
              <a:t>, </a:t>
            </a:r>
            <a:r>
              <a:rPr lang="en-GB" err="1"/>
              <a:t>graafille</a:t>
            </a:r>
            <a:r>
              <a:rPr lang="en-GB"/>
              <a:t>, </a:t>
            </a:r>
            <a:br>
              <a:rPr lang="en-GB"/>
            </a:br>
            <a:r>
              <a:rPr lang="en-GB" err="1"/>
              <a:t>kuvalle</a:t>
            </a:r>
            <a:r>
              <a:rPr lang="en-GB"/>
              <a:t> tai </a:t>
            </a:r>
            <a:r>
              <a:rPr lang="en-GB" err="1"/>
              <a:t>videolle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1165" y="535510"/>
            <a:ext cx="4168800" cy="1542819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41165" y="2235850"/>
            <a:ext cx="4168800" cy="3773064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Leipäteksti</a:t>
            </a:r>
            <a:r>
              <a:rPr lang="en-GB"/>
              <a:t> 24 </a:t>
            </a:r>
            <a:r>
              <a:rPr lang="en-GB" err="1"/>
              <a:t>pt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9992-5258-FE36-934D-C9DB69AF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6.5.2026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43C1A-9B54-9EFC-0AC8-5E354885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7243D-E47C-20CA-1BF5-76A83AB5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81CDCAA-FFF1-4D78-535A-F3200262F6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E63CF4-7649-A128-BF76-E699CFB6B1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19979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1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D8009-9C9D-BC20-E19F-6BBFBFF17D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85810-6893-B421-9E24-5070E0BA23B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i-FI"/>
              <a:t>Leipäteksti 28 pt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EE75F-E69C-1BB7-BD19-66FB90E85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2CFB-8CF4-1C49-BC5F-593B5F3D3B14}" type="datetimeFigureOut">
              <a:rPr lang="fi-FI" smtClean="0"/>
              <a:t>6.5.2026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EE8F0-15A5-8FCF-A1D5-66536D64F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19949-D649-D43F-8908-A18051B04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C36B7C6-A167-E29B-B137-4BC0CBE498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8AB7446-32D7-9321-62EB-F686687D3D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41361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1 sisältö tumman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D8009-9C9D-BC20-E19F-6BBFBFF17D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85810-6893-B421-9E24-5070E0BA23B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Leipäteksti 28 pt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EE75F-E69C-1BB7-BD19-66FB90E85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6.5.2026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EE8F0-15A5-8FCF-A1D5-66536D64F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19949-D649-D43F-8908-A18051B04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F639812E-B5D7-79B2-772B-55C15A42A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41F3B3-3CC7-3846-B101-53507F32F4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03102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2 sisältö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768C3-6EB9-6743-AC88-831836BB31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10260000" cy="1325563"/>
          </a:xfrm>
        </p:spPr>
        <p:txBody>
          <a:bodyPr/>
          <a:lstStyle/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77188-4C97-0356-7DF2-5CA78CBAEB2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49965" y="2044747"/>
            <a:ext cx="5040000" cy="3949200"/>
          </a:xfrm>
        </p:spPr>
        <p:txBody>
          <a:bodyPr/>
          <a:lstStyle/>
          <a:p>
            <a:pPr lvl="0"/>
            <a:r>
              <a:rPr lang="fi-FI"/>
              <a:t>Leipäteksti 24 pt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8AA96-BCAD-D7B4-CD4B-95EEA9E234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69965" y="2044747"/>
            <a:ext cx="5040000" cy="3949200"/>
          </a:xfrm>
        </p:spPr>
        <p:txBody>
          <a:bodyPr/>
          <a:lstStyle/>
          <a:p>
            <a:pPr lvl="0"/>
            <a:r>
              <a:rPr lang="fi-FI"/>
              <a:t>Leipäteksti 24 pt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130B1E-3D5F-52AB-3758-066135153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2CFB-8CF4-1C49-BC5F-593B5F3D3B14}" type="datetimeFigureOut">
              <a:rPr lang="fi-FI" smtClean="0"/>
              <a:t>6.5.2026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BCF05-0A19-9E5C-6745-C0AE338AB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03CC-51DA-7BB1-E970-8C6AF526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C9F3143-0FB9-EF50-472D-D9B1626E11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457463A-54FC-CF42-30C1-20D81E5065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01187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2 sisältöä tumman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768C3-6EB9-6743-AC88-831836BB31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102600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77188-4C97-0356-7DF2-5CA78CBAEB2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49965" y="2044747"/>
            <a:ext cx="5040000" cy="394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Leipäteksti 24 pt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8AA96-BCAD-D7B4-CD4B-95EEA9E234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69965" y="2044747"/>
            <a:ext cx="5040000" cy="394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Leipäteksti 24 pt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130B1E-3D5F-52AB-3758-066135153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6.5.2026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BCF05-0A19-9E5C-6745-C0AE338AB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03CC-51DA-7BB1-E970-8C6AF526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EFF6797-BDE6-863A-A62C-4E38AF772C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E0AC6B-2D35-1EFF-B06E-E3E45F84D5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95909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34974-F3A3-AA28-578C-E88E992F8F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7F12E1-C23C-F2BF-89C3-3E2FCC8A9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2CFB-8CF4-1C49-BC5F-593B5F3D3B14}" type="datetimeFigureOut">
              <a:rPr lang="fi-FI" smtClean="0"/>
              <a:t>6.5.2026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270F59-9E54-9B06-629F-7559DD5B8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BE5749-5EB2-9037-9EE8-37A3F0DA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C4B65E-4FB4-816D-3ABF-6C0E80D890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AF51BF-8436-ED13-927D-993DD2CDB6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1164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Otsikko tumman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34974-F3A3-AA28-578C-E88E992F8F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7F12E1-C23C-F2BF-89C3-3E2FCC8A9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6.5.2026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270F59-9E54-9B06-629F-7559DD5B8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BE5749-5EB2-9037-9EE8-37A3F0DA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6" name="Picture 5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659325B-759F-4951-3A3C-7BA7DC8A47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A71483-AD90-EFAE-2519-E6DDAD13AA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90227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, sisältö ja me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4168800" cy="154281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1358-7E6C-198B-1435-CD75CCB74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95165" y="535510"/>
            <a:ext cx="5914800" cy="5495107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err="1"/>
              <a:t>Tila</a:t>
            </a:r>
            <a:r>
              <a:rPr lang="en-GB"/>
              <a:t> </a:t>
            </a:r>
            <a:r>
              <a:rPr lang="en-GB" err="1"/>
              <a:t>taulukolle</a:t>
            </a:r>
            <a:r>
              <a:rPr lang="en-GB"/>
              <a:t>, </a:t>
            </a:r>
            <a:r>
              <a:rPr lang="en-GB" err="1"/>
              <a:t>graafille</a:t>
            </a:r>
            <a:r>
              <a:rPr lang="en-GB"/>
              <a:t>, </a:t>
            </a:r>
            <a:br>
              <a:rPr lang="en-GB"/>
            </a:br>
            <a:r>
              <a:rPr lang="en-GB" err="1"/>
              <a:t>kuvalle</a:t>
            </a:r>
            <a:r>
              <a:rPr lang="en-GB"/>
              <a:t> tai </a:t>
            </a:r>
            <a:r>
              <a:rPr lang="en-GB" err="1"/>
              <a:t>videolle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9965" y="2235850"/>
            <a:ext cx="41688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Leipäteksti</a:t>
            </a:r>
            <a:r>
              <a:rPr lang="en-GB"/>
              <a:t> 24 </a:t>
            </a:r>
            <a:r>
              <a:rPr lang="en-GB" err="1"/>
              <a:t>pt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9992-5258-FE36-934D-C9DB69AF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2CFB-8CF4-1C49-BC5F-593B5F3D3B14}" type="datetimeFigureOut">
              <a:rPr lang="fi-FI" smtClean="0"/>
              <a:t>6.5.2026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43C1A-9B54-9EFC-0AC8-5E354885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7243D-E47C-20CA-1BF5-76A83AB5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423EE3F-5792-C453-AA55-3A36CC10AC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10AE0C6-395A-88FB-ADCA-F29353B3FB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61103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, sisältö ja media tumman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4168800" cy="1542819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1358-7E6C-198B-1435-CD75CCB74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95165" y="535510"/>
            <a:ext cx="5914800" cy="5495107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err="1"/>
              <a:t>Tila</a:t>
            </a:r>
            <a:r>
              <a:rPr lang="en-GB"/>
              <a:t> </a:t>
            </a:r>
            <a:r>
              <a:rPr lang="en-GB" err="1"/>
              <a:t>taulukolle</a:t>
            </a:r>
            <a:r>
              <a:rPr lang="en-GB"/>
              <a:t>, </a:t>
            </a:r>
            <a:r>
              <a:rPr lang="en-GB" err="1"/>
              <a:t>graafille</a:t>
            </a:r>
            <a:r>
              <a:rPr lang="en-GB"/>
              <a:t>, </a:t>
            </a:r>
            <a:br>
              <a:rPr lang="en-GB"/>
            </a:br>
            <a:r>
              <a:rPr lang="en-GB" err="1"/>
              <a:t>kuvalle</a:t>
            </a:r>
            <a:r>
              <a:rPr lang="en-GB"/>
              <a:t> tai </a:t>
            </a:r>
            <a:r>
              <a:rPr lang="en-GB" err="1"/>
              <a:t>videolle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9965" y="2235850"/>
            <a:ext cx="41688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Leipäteksti</a:t>
            </a:r>
            <a:r>
              <a:rPr lang="en-GB"/>
              <a:t> 24 </a:t>
            </a:r>
            <a:r>
              <a:rPr lang="en-GB" err="1"/>
              <a:t>pt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9992-5258-FE36-934D-C9DB69AF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6.5.2026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43C1A-9B54-9EFC-0AC8-5E354885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7243D-E47C-20CA-1BF5-76A83AB5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950044B-8DDC-20DA-A3D0-209641B552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5D8EA6-A6CF-9F2F-5390-64645DC837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664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5432400" cy="154281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9965" y="2235850"/>
            <a:ext cx="54324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2000"/>
            </a:lvl2pPr>
            <a:lvl3pPr marL="1085850" indent="-171450">
              <a:buFont typeface="Arial" panose="020B0604020202020204" pitchFamily="34" charset="0"/>
              <a:buChar char="•"/>
              <a:defRPr sz="1800"/>
            </a:lvl3pPr>
            <a:lvl4pPr marL="1543050" indent="-171450">
              <a:buFont typeface="Arial" panose="020B0604020202020204" pitchFamily="34" charset="0"/>
              <a:buChar char="•"/>
              <a:defRPr sz="1600"/>
            </a:lvl4pPr>
            <a:lvl5pPr marL="2000250" indent="-171450">
              <a:buFont typeface="Arial" panose="020B0604020202020204" pitchFamily="34" charset="0"/>
              <a:buChar char="•"/>
              <a:defRPr sz="16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FCC8D104-7F84-C888-147D-E9BA71D739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61113" y="0"/>
            <a:ext cx="5830887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Kuva</a:t>
            </a:r>
          </a:p>
        </p:txBody>
      </p:sp>
    </p:spTree>
    <p:extLst>
      <p:ext uri="{BB962C8B-B14F-4D97-AF65-F5344CB8AC3E}">
        <p14:creationId xmlns:p14="http://schemas.microsoft.com/office/powerpoint/2010/main" val="134407105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, sisältö ja media 2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1358-7E6C-198B-1435-CD75CCB74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9965" y="535510"/>
            <a:ext cx="5914800" cy="5495107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err="1"/>
              <a:t>Tila</a:t>
            </a:r>
            <a:r>
              <a:rPr lang="en-GB"/>
              <a:t> </a:t>
            </a:r>
            <a:r>
              <a:rPr lang="en-GB" err="1"/>
              <a:t>taulukolle</a:t>
            </a:r>
            <a:r>
              <a:rPr lang="en-GB"/>
              <a:t>, </a:t>
            </a:r>
            <a:r>
              <a:rPr lang="en-GB" err="1"/>
              <a:t>graafille</a:t>
            </a:r>
            <a:r>
              <a:rPr lang="en-GB"/>
              <a:t>, </a:t>
            </a:r>
            <a:br>
              <a:rPr lang="en-GB"/>
            </a:br>
            <a:r>
              <a:rPr lang="en-GB" err="1"/>
              <a:t>kuvalle</a:t>
            </a:r>
            <a:r>
              <a:rPr lang="en-GB"/>
              <a:t> tai </a:t>
            </a:r>
            <a:r>
              <a:rPr lang="en-GB" err="1"/>
              <a:t>videolle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1165" y="535510"/>
            <a:ext cx="4168800" cy="154281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41165" y="2235850"/>
            <a:ext cx="41688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Leipäteksti</a:t>
            </a:r>
            <a:r>
              <a:rPr lang="en-GB"/>
              <a:t> 24 </a:t>
            </a:r>
            <a:r>
              <a:rPr lang="en-GB" err="1"/>
              <a:t>pt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9992-5258-FE36-934D-C9DB69AF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2CFB-8CF4-1C49-BC5F-593B5F3D3B14}" type="datetimeFigureOut">
              <a:rPr lang="fi-FI" smtClean="0"/>
              <a:t>6.5.2026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43C1A-9B54-9EFC-0AC8-5E354885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7243D-E47C-20CA-1BF5-76A83AB5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423EE3F-5792-C453-AA55-3A36CC10AC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10AE0C6-395A-88FB-ADCA-F29353B3FB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72209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, sisältö ja media 2 tumman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1358-7E6C-198B-1435-CD75CCB74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9965" y="535510"/>
            <a:ext cx="5914800" cy="5495107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>
                <a:solidFill>
                  <a:schemeClr val="tx1"/>
                </a:solidFill>
              </a:defRPr>
            </a:lvl2pPr>
            <a:lvl3pPr marL="914400" indent="0" algn="ctr">
              <a:buNone/>
              <a:defRPr sz="2400">
                <a:solidFill>
                  <a:schemeClr val="tx1"/>
                </a:solidFill>
              </a:defRPr>
            </a:lvl3pPr>
            <a:lvl4pPr marL="1371600" indent="0" algn="ctr">
              <a:buNone/>
              <a:defRPr sz="2000">
                <a:solidFill>
                  <a:schemeClr val="tx1"/>
                </a:solidFill>
              </a:defRPr>
            </a:lvl4pPr>
            <a:lvl5pPr marL="1828800" indent="0" algn="ctr">
              <a:buNone/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err="1"/>
              <a:t>Tila</a:t>
            </a:r>
            <a:r>
              <a:rPr lang="en-GB"/>
              <a:t> </a:t>
            </a:r>
            <a:r>
              <a:rPr lang="en-GB" err="1"/>
              <a:t>taulukolle</a:t>
            </a:r>
            <a:r>
              <a:rPr lang="en-GB"/>
              <a:t>, </a:t>
            </a:r>
            <a:r>
              <a:rPr lang="en-GB" err="1"/>
              <a:t>graafille</a:t>
            </a:r>
            <a:r>
              <a:rPr lang="en-GB"/>
              <a:t>, </a:t>
            </a:r>
            <a:br>
              <a:rPr lang="en-GB"/>
            </a:br>
            <a:r>
              <a:rPr lang="en-GB" err="1"/>
              <a:t>kuvalle</a:t>
            </a:r>
            <a:r>
              <a:rPr lang="en-GB"/>
              <a:t> tai </a:t>
            </a:r>
            <a:r>
              <a:rPr lang="en-GB" err="1"/>
              <a:t>videolle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1165" y="535510"/>
            <a:ext cx="4168800" cy="1542819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41165" y="2235850"/>
            <a:ext cx="4168800" cy="3773064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Leipäteksti</a:t>
            </a:r>
            <a:r>
              <a:rPr lang="en-GB"/>
              <a:t> 24 </a:t>
            </a:r>
            <a:r>
              <a:rPr lang="en-GB" err="1"/>
              <a:t>pt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9992-5258-FE36-934D-C9DB69AF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6.5.2026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43C1A-9B54-9EFC-0AC8-5E354885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7243D-E47C-20CA-1BF5-76A83AB5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81CDCAA-FFF1-4D78-535A-F3200262F6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E63CF4-7649-A128-BF76-E699CFB6B1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4852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Otsikko ja 1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D8009-9C9D-BC20-E19F-6BBFBFF17D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85810-6893-B421-9E24-5070E0BA23B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i-FI"/>
              <a:t>Leipäteksti 28 pt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EE75F-E69C-1BB7-BD19-66FB90E85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2CFB-8CF4-1C49-BC5F-593B5F3D3B14}" type="datetimeFigureOut">
              <a:rPr lang="fi-FI" smtClean="0"/>
              <a:t>6.5.2026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EE8F0-15A5-8FCF-A1D5-66536D64F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19949-D649-D43F-8908-A18051B04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C36B7C6-A167-E29B-B137-4BC0CBE498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8AB7446-32D7-9321-62EB-F686687D3D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60114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Otsikko ja 1 sisältö tumman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D8009-9C9D-BC20-E19F-6BBFBFF17D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85810-6893-B421-9E24-5070E0BA23B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Leipäteksti 28 pt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EE75F-E69C-1BB7-BD19-66FB90E85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6.5.2026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EE8F0-15A5-8FCF-A1D5-66536D64F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19949-D649-D43F-8908-A18051B04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F639812E-B5D7-79B2-772B-55C15A42A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41F3B3-3CC7-3846-B101-53507F32F4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88500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2 sisältö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768C3-6EB9-6743-AC88-831836BB31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10260000" cy="1325563"/>
          </a:xfrm>
        </p:spPr>
        <p:txBody>
          <a:bodyPr/>
          <a:lstStyle/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77188-4C97-0356-7DF2-5CA78CBAEB2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49965" y="2044747"/>
            <a:ext cx="5040000" cy="3949200"/>
          </a:xfrm>
        </p:spPr>
        <p:txBody>
          <a:bodyPr/>
          <a:lstStyle/>
          <a:p>
            <a:pPr lvl="0"/>
            <a:r>
              <a:rPr lang="fi-FI"/>
              <a:t>Leipäteksti 24 pt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8AA96-BCAD-D7B4-CD4B-95EEA9E234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69965" y="2044747"/>
            <a:ext cx="5040000" cy="3949200"/>
          </a:xfrm>
        </p:spPr>
        <p:txBody>
          <a:bodyPr/>
          <a:lstStyle/>
          <a:p>
            <a:pPr lvl="0"/>
            <a:r>
              <a:rPr lang="fi-FI"/>
              <a:t>Leipäteksti 24 pt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130B1E-3D5F-52AB-3758-066135153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2CFB-8CF4-1C49-BC5F-593B5F3D3B14}" type="datetimeFigureOut">
              <a:rPr lang="fi-FI" smtClean="0"/>
              <a:t>6.5.2026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BCF05-0A19-9E5C-6745-C0AE338AB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03CC-51DA-7BB1-E970-8C6AF526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C9F3143-0FB9-EF50-472D-D9B1626E11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457463A-54FC-CF42-30C1-20D81E5065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55731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2 sisältöä tumman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768C3-6EB9-6743-AC88-831836BB31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102600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77188-4C97-0356-7DF2-5CA78CBAEB2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49965" y="2044747"/>
            <a:ext cx="5040000" cy="394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Leipäteksti 24 pt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8AA96-BCAD-D7B4-CD4B-95EEA9E234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69965" y="2044747"/>
            <a:ext cx="5040000" cy="394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Leipäteksti 24 pt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130B1E-3D5F-52AB-3758-066135153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6.5.2026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BCF05-0A19-9E5C-6745-C0AE338AB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03CC-51DA-7BB1-E970-8C6AF526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EFF6797-BDE6-863A-A62C-4E38AF772C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E0AC6B-2D35-1EFF-B06E-E3E45F84D5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98844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34974-F3A3-AA28-578C-E88E992F8F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7F12E1-C23C-F2BF-89C3-3E2FCC8A9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2CFB-8CF4-1C49-BC5F-593B5F3D3B14}" type="datetimeFigureOut">
              <a:rPr lang="fi-FI" smtClean="0"/>
              <a:t>6.5.2026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270F59-9E54-9B06-629F-7559DD5B8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BE5749-5EB2-9037-9EE8-37A3F0DA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C4B65E-4FB4-816D-3ABF-6C0E80D890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AF51BF-8436-ED13-927D-993DD2CDB6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2041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Otsikko tumman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34974-F3A3-AA28-578C-E88E992F8F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7F12E1-C23C-F2BF-89C3-3E2FCC8A9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6.5.2026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270F59-9E54-9B06-629F-7559DD5B8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BE5749-5EB2-9037-9EE8-37A3F0DA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6" name="Picture 5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659325B-759F-4951-3A3C-7BA7DC8A47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A71483-AD90-EFAE-2519-E6DDAD13AA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7831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, sisältö ja me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4168800" cy="154281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1358-7E6C-198B-1435-CD75CCB74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95165" y="535510"/>
            <a:ext cx="5914800" cy="5495107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err="1"/>
              <a:t>Tila</a:t>
            </a:r>
            <a:r>
              <a:rPr lang="en-GB"/>
              <a:t> </a:t>
            </a:r>
            <a:r>
              <a:rPr lang="en-GB" err="1"/>
              <a:t>taulukolle</a:t>
            </a:r>
            <a:r>
              <a:rPr lang="en-GB"/>
              <a:t>, </a:t>
            </a:r>
            <a:r>
              <a:rPr lang="en-GB" err="1"/>
              <a:t>graafille</a:t>
            </a:r>
            <a:r>
              <a:rPr lang="en-GB"/>
              <a:t>, </a:t>
            </a:r>
            <a:br>
              <a:rPr lang="en-GB"/>
            </a:br>
            <a:r>
              <a:rPr lang="en-GB" err="1"/>
              <a:t>kuvalle</a:t>
            </a:r>
            <a:r>
              <a:rPr lang="en-GB"/>
              <a:t> tai </a:t>
            </a:r>
            <a:r>
              <a:rPr lang="en-GB" err="1"/>
              <a:t>videolle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9965" y="2235850"/>
            <a:ext cx="41688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Leipäteksti</a:t>
            </a:r>
            <a:r>
              <a:rPr lang="en-GB"/>
              <a:t> 24 </a:t>
            </a:r>
            <a:r>
              <a:rPr lang="en-GB" err="1"/>
              <a:t>pt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9992-5258-FE36-934D-C9DB69AF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2CFB-8CF4-1C49-BC5F-593B5F3D3B14}" type="datetimeFigureOut">
              <a:rPr lang="fi-FI" smtClean="0"/>
              <a:t>6.5.2026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43C1A-9B54-9EFC-0AC8-5E354885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7243D-E47C-20CA-1BF5-76A83AB5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423EE3F-5792-C453-AA55-3A36CC10AC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10AE0C6-395A-88FB-ADCA-F29353B3FB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66933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, sisältö ja media tumman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4168800" cy="1542819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1358-7E6C-198B-1435-CD75CCB74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95165" y="535510"/>
            <a:ext cx="5914800" cy="5495107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err="1"/>
              <a:t>Tila</a:t>
            </a:r>
            <a:r>
              <a:rPr lang="en-GB"/>
              <a:t> </a:t>
            </a:r>
            <a:r>
              <a:rPr lang="en-GB" err="1"/>
              <a:t>taulukolle</a:t>
            </a:r>
            <a:r>
              <a:rPr lang="en-GB"/>
              <a:t>, </a:t>
            </a:r>
            <a:r>
              <a:rPr lang="en-GB" err="1"/>
              <a:t>graafille</a:t>
            </a:r>
            <a:r>
              <a:rPr lang="en-GB"/>
              <a:t>, </a:t>
            </a:r>
            <a:br>
              <a:rPr lang="en-GB"/>
            </a:br>
            <a:r>
              <a:rPr lang="en-GB" err="1"/>
              <a:t>kuvalle</a:t>
            </a:r>
            <a:r>
              <a:rPr lang="en-GB"/>
              <a:t> tai </a:t>
            </a:r>
            <a:r>
              <a:rPr lang="en-GB" err="1"/>
              <a:t>videolle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9965" y="2235850"/>
            <a:ext cx="41688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Leipäteksti</a:t>
            </a:r>
            <a:r>
              <a:rPr lang="en-GB"/>
              <a:t> 24 </a:t>
            </a:r>
            <a:r>
              <a:rPr lang="en-GB" err="1"/>
              <a:t>pt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9992-5258-FE36-934D-C9DB69AF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6.5.2026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43C1A-9B54-9EFC-0AC8-5E354885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7243D-E47C-20CA-1BF5-76A83AB5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950044B-8DDC-20DA-A3D0-209641B552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5D8EA6-A6CF-9F2F-5390-64645DC837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828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B82F323-2EDB-A073-28D6-F8A13D5A017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72720" y="6045200"/>
            <a:ext cx="323088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891439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, sisältö ja media 2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1358-7E6C-198B-1435-CD75CCB74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9965" y="535510"/>
            <a:ext cx="5914800" cy="5495107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err="1"/>
              <a:t>Tila</a:t>
            </a:r>
            <a:r>
              <a:rPr lang="en-GB"/>
              <a:t> </a:t>
            </a:r>
            <a:r>
              <a:rPr lang="en-GB" err="1"/>
              <a:t>taulukolle</a:t>
            </a:r>
            <a:r>
              <a:rPr lang="en-GB"/>
              <a:t>, </a:t>
            </a:r>
            <a:r>
              <a:rPr lang="en-GB" err="1"/>
              <a:t>graafille</a:t>
            </a:r>
            <a:r>
              <a:rPr lang="en-GB"/>
              <a:t>, </a:t>
            </a:r>
            <a:br>
              <a:rPr lang="en-GB"/>
            </a:br>
            <a:r>
              <a:rPr lang="en-GB" err="1"/>
              <a:t>kuvalle</a:t>
            </a:r>
            <a:r>
              <a:rPr lang="en-GB"/>
              <a:t> tai </a:t>
            </a:r>
            <a:r>
              <a:rPr lang="en-GB" err="1"/>
              <a:t>videolle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1165" y="535510"/>
            <a:ext cx="4168800" cy="154281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41165" y="2235850"/>
            <a:ext cx="41688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Leipäteksti</a:t>
            </a:r>
            <a:r>
              <a:rPr lang="en-GB"/>
              <a:t> 24 </a:t>
            </a:r>
            <a:r>
              <a:rPr lang="en-GB" err="1"/>
              <a:t>pt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9992-5258-FE36-934D-C9DB69AF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2CFB-8CF4-1C49-BC5F-593B5F3D3B14}" type="datetimeFigureOut">
              <a:rPr lang="fi-FI" smtClean="0"/>
              <a:t>6.5.2026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43C1A-9B54-9EFC-0AC8-5E354885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7243D-E47C-20CA-1BF5-76A83AB5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423EE3F-5792-C453-AA55-3A36CC10AC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10AE0C6-395A-88FB-ADCA-F29353B3FB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50573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, sisältö ja media 2 tumman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1358-7E6C-198B-1435-CD75CCB74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9965" y="535510"/>
            <a:ext cx="5914800" cy="5495107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>
                <a:solidFill>
                  <a:schemeClr val="tx1"/>
                </a:solidFill>
              </a:defRPr>
            </a:lvl2pPr>
            <a:lvl3pPr marL="914400" indent="0" algn="ctr">
              <a:buNone/>
              <a:defRPr sz="2400">
                <a:solidFill>
                  <a:schemeClr val="tx1"/>
                </a:solidFill>
              </a:defRPr>
            </a:lvl3pPr>
            <a:lvl4pPr marL="1371600" indent="0" algn="ctr">
              <a:buNone/>
              <a:defRPr sz="2000">
                <a:solidFill>
                  <a:schemeClr val="tx1"/>
                </a:solidFill>
              </a:defRPr>
            </a:lvl4pPr>
            <a:lvl5pPr marL="1828800" indent="0" algn="ctr">
              <a:buNone/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err="1"/>
              <a:t>Tila</a:t>
            </a:r>
            <a:r>
              <a:rPr lang="en-GB"/>
              <a:t> </a:t>
            </a:r>
            <a:r>
              <a:rPr lang="en-GB" err="1"/>
              <a:t>taulukolle</a:t>
            </a:r>
            <a:r>
              <a:rPr lang="en-GB"/>
              <a:t>, </a:t>
            </a:r>
            <a:r>
              <a:rPr lang="en-GB" err="1"/>
              <a:t>graafille</a:t>
            </a:r>
            <a:r>
              <a:rPr lang="en-GB"/>
              <a:t>, </a:t>
            </a:r>
            <a:br>
              <a:rPr lang="en-GB"/>
            </a:br>
            <a:r>
              <a:rPr lang="en-GB" err="1"/>
              <a:t>kuvalle</a:t>
            </a:r>
            <a:r>
              <a:rPr lang="en-GB"/>
              <a:t> tai </a:t>
            </a:r>
            <a:r>
              <a:rPr lang="en-GB" err="1"/>
              <a:t>videolle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1165" y="535510"/>
            <a:ext cx="4168800" cy="1542819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41165" y="2235850"/>
            <a:ext cx="4168800" cy="3773064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Leipäteksti</a:t>
            </a:r>
            <a:r>
              <a:rPr lang="en-GB"/>
              <a:t> 24 </a:t>
            </a:r>
            <a:r>
              <a:rPr lang="en-GB" err="1"/>
              <a:t>pt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9992-5258-FE36-934D-C9DB69AF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6.5.2026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43C1A-9B54-9EFC-0AC8-5E354885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7243D-E47C-20CA-1BF5-76A83AB5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81CDCAA-FFF1-4D78-535A-F3200262F6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E63CF4-7649-A128-BF76-E699CFB6B1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76751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5432400" cy="154281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9965" y="2235850"/>
            <a:ext cx="54324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Leipäteksti</a:t>
            </a:r>
            <a:r>
              <a:rPr lang="en-GB"/>
              <a:t> 24 </a:t>
            </a:r>
            <a:r>
              <a:rPr lang="en-GB" err="1"/>
              <a:t>pt</a:t>
            </a:r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423EE3F-5792-C453-AA55-3A36CC10AC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FCC8D104-7F84-C888-147D-E9BA71D739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61113" y="0"/>
            <a:ext cx="5830887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</a:lstStyle>
          <a:p>
            <a:r>
              <a:rPr lang="fi-FI"/>
              <a:t>Kuva</a:t>
            </a:r>
          </a:p>
        </p:txBody>
      </p:sp>
    </p:spTree>
    <p:extLst>
      <p:ext uri="{BB962C8B-B14F-4D97-AF65-F5344CB8AC3E}">
        <p14:creationId xmlns:p14="http://schemas.microsoft.com/office/powerpoint/2010/main" val="381788313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a tumman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5432400" cy="1542819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9965" y="2235850"/>
            <a:ext cx="54324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Leipäteksti</a:t>
            </a:r>
            <a:r>
              <a:rPr lang="en-GB"/>
              <a:t> 24 </a:t>
            </a:r>
            <a:r>
              <a:rPr lang="en-GB" err="1"/>
              <a:t>pt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5D8EA6-A6CF-9F2F-5390-64645DC837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918BCF9-AC30-9B84-E4CA-CDF3510AD3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61113" y="0"/>
            <a:ext cx="5830887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Kuva</a:t>
            </a:r>
          </a:p>
        </p:txBody>
      </p:sp>
    </p:spTree>
    <p:extLst>
      <p:ext uri="{BB962C8B-B14F-4D97-AF65-F5344CB8AC3E}">
        <p14:creationId xmlns:p14="http://schemas.microsoft.com/office/powerpoint/2010/main" val="79352525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_perus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F713E9-B21F-4277-80A4-C0623416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C46CF40-C63D-4563-8757-6DC4E6BF2D21}" type="datetime1">
              <a:rPr lang="fi-FI" smtClean="0"/>
              <a:pPr/>
              <a:t>6.5.2026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5944B-F0B9-4271-96BA-E6828C38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5C7B8F6-2765-465B-BF52-D1DF320C1AE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7BE2601-7626-456C-A31B-5113E25B12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48D8EFF-79FA-76DF-9282-F58DADE0E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841931" cy="613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408F79D-00A7-29E0-6FB4-D2FA43767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69" y="1299308"/>
            <a:ext cx="9841931" cy="472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2196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Pääotsikko vaaleanfuks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DA1A7E-C5B1-B0C8-789C-F249ED9BD3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93159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äliotsikkodia - turkoosi">
    <p:bg>
      <p:bgPr>
        <a:solidFill>
          <a:srgbClr val="50C9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916A87-3462-19EB-0F89-D0A14DC0F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883" y="1709738"/>
            <a:ext cx="11223929" cy="2852737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003FC23E-5B73-19D7-0E6A-C1F63027A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299" y="6200482"/>
            <a:ext cx="763877" cy="403396"/>
          </a:xfrm>
          <a:prstGeom prst="rect">
            <a:avLst/>
          </a:prstGeom>
        </p:spPr>
      </p:pic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D81B1ED2-3991-F212-EED8-910A51363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883" y="4858247"/>
            <a:ext cx="11223929" cy="1231403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418516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oitusruutu_tumman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22A6C1A-8158-4EA3-ACD3-C75B761DA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562931-1CE2-4D82-AD64-F416F6FD37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DD34969-E7E7-A1CC-2089-9286F0AD5B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1807147"/>
            <a:ext cx="7407164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7932645C-9B8B-CE6D-9E8D-3CFC3CAFE1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369118"/>
            <a:ext cx="7407164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4292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ksi_palstaa_ranskalaiset-vii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6D75F-9311-4EB4-B38D-B4E0EE179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569557" cy="613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8F0DA0-946D-445D-ADA1-18880E3EC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5FE38DE-4805-4D44-9515-01E7263DA904}" type="datetime1">
              <a:rPr lang="fi-FI" smtClean="0"/>
              <a:pPr/>
              <a:t>6.5.2026</a:t>
            </a:fld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06BF10-D4FF-4D46-9E24-ADC7CD834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5C7B8F6-2765-465B-BF52-D1DF320C1AE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6BCEC4-81A3-42F5-B62D-4067B34C561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3667" y="1299308"/>
            <a:ext cx="5114544" cy="47293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9AF520A-DFB6-46AA-A90E-73856CB6FBB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943756" y="1299307"/>
            <a:ext cx="5114543" cy="47293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8DAE261-03D8-472D-B14F-C1DF423A71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2216166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ranskalaiset_vii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1133D-692A-4488-9BA5-BB01BBC4C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05DE7-9A18-4FFD-BB85-379C5A20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24539" y="6257749"/>
            <a:ext cx="945718" cy="365125"/>
          </a:xfrm>
        </p:spPr>
        <p:txBody>
          <a:bodyPr/>
          <a:lstStyle/>
          <a:p>
            <a:fld id="{CCE76DBD-9ABD-401A-ACC4-8E3C979D470F}" type="datetime1">
              <a:rPr lang="fi-FI" smtClean="0"/>
              <a:t>6.5.2026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63EE8-A52B-409A-9FBC-73FBB2C25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6539525-7551-48F7-8D8F-A020ECBC3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69" y="1299308"/>
            <a:ext cx="11205372" cy="472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B766A24-A8D9-4DFA-BA8B-3E0D6E55AD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1439339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1 sisältö tummansinin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D8009-9C9D-BC20-E19F-6BBFBFF17D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85810-6893-B421-9E24-5070E0BA2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Fifth level</a:t>
            </a: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EE75F-E69C-1BB7-BD19-66FB90E85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52C7BEF-F06E-4959-BC5A-880D2579D10D}" type="datetime1">
              <a:rPr lang="fi-FI" smtClean="0"/>
              <a:t>6.5.2026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19949-D649-D43F-8908-A18051B04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F639812E-B5D7-79B2-772B-55C15A42A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22737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aliotsikko_tumma_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75B7F77-A7E2-4A93-AF37-79AB665217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B7582F-B7A6-4B6B-AF59-21885C1D6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9DD4A-F530-4694-A831-4C3DFA62E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33F4A4EE-00AB-4282-8B80-FFBD6A5975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165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Valiotsikko_tumma_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75B7F77-A7E2-4A93-AF37-79AB665217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B7582F-B7A6-4B6B-AF59-21885C1D6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9DD4A-F530-4694-A831-4C3DFA62E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33F4A4EE-00AB-4282-8B80-FFBD6A5975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50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Valiotsikko_tumma_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75B7F77-A7E2-4A93-AF37-79AB665217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B7582F-B7A6-4B6B-AF59-21885C1D6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9DD4A-F530-4694-A831-4C3DFA62E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33F4A4EE-00AB-4282-8B80-FFBD6A5975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112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Pääotsikko tummanfuks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FF06E3-2C64-A4A9-B462-9226AAD105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36143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oitusruutu_vaalean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A9E8124-A72D-82EF-A10A-620767589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1807147"/>
            <a:ext cx="7407164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52CFC2-F2C6-6CB2-C15F-59B17FEF56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99073" y="451821"/>
            <a:ext cx="6715713" cy="61560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2789616-358A-5784-7842-2491CFD35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516" y="6049228"/>
            <a:ext cx="2709824" cy="784422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CAFC004A-208D-2813-7671-A92B740047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369118"/>
            <a:ext cx="7407164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tx1"/>
                </a:solidFill>
                <a:latin typeface="+mj-lt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374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8C12-0EDE-FA47-898F-9A6C846AA301}" type="datetime1">
              <a:rPr lang="fi-FI" smtClean="0"/>
              <a:t>6.5.2026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166127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7D8F48-80E4-A765-F4AF-77C6CCE8DA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060"/>
            <a:ext cx="3645475" cy="30899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3CA8BA-29E9-1090-9CBE-5A15B6E599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15725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tummanfuks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FF06E3-2C64-A4A9-B462-9226AAD105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83396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tummansinin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558DCE-9BD2-C6CA-871F-9F0E35BA9A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327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vaaleanfuks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DA1A7E-C5B1-B0C8-789C-F249ED9BD3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876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2 sisältöä tummansinin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768C3-6EB9-6743-AC88-831836BB31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10260000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77188-4C97-0356-7DF2-5CA78CBAEB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9965" y="2044747"/>
            <a:ext cx="5040000" cy="3949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Fifth level</a:t>
            </a: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8AA96-BCAD-D7B4-CD4B-95EEA9E23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9965" y="2044747"/>
            <a:ext cx="5040000" cy="3949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Fifth level</a:t>
            </a: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130B1E-3D5F-52AB-3758-066135153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09EE2A8-4B8C-4B59-B0E9-863C5F933A61}" type="datetime1">
              <a:rPr lang="fi-FI" smtClean="0"/>
              <a:t>6.5.2026</a:t>
            </a:fld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03CC-51DA-7BB1-E970-8C6AF526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EFF6797-BDE6-863A-A62C-4E38AF772C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88228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tummanvihreä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E07437-639A-BD38-D638-3F7C77820D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72733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vaaleansinin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54D366-ADB9-F81C-F3A9-0FE8B600B0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0902" y="2000187"/>
            <a:ext cx="3645548" cy="3092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D32133-2774-9DDD-71BA-3A2DD7774E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50505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vaaleanvihreä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6E8D17-302F-2708-9A0F-82CA796E9E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0902" y="2000187"/>
            <a:ext cx="3645548" cy="3092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132C5A-86DF-8300-B725-365FF5BB1A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23843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1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D8009-9C9D-BC20-E19F-6BBFBFF17D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85810-6893-B421-9E24-5070E0BA2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EE75F-E69C-1BB7-BD19-66FB90E85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03D8-16EE-4B98-A4DE-3EE0B8356128}" type="datetime1">
              <a:rPr lang="fi-FI" smtClean="0"/>
              <a:t>6.5.2026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EE8F0-15A5-8FCF-A1D5-66536D64F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19949-D649-D43F-8908-A18051B04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8AB7446-32D7-9321-62EB-F686687D3D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7994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34974-F3A3-AA28-578C-E88E992F8F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7F12E1-C23C-F2BF-89C3-3E2FCC8A9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CC9D-1824-4E5D-BFD2-BACC0B925AC6}" type="datetime1">
              <a:rPr lang="fi-FI" smtClean="0"/>
              <a:t>6.5.2026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270F59-9E54-9B06-629F-7559DD5B8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BE5749-5EB2-9037-9EE8-37A3F0DA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AF51BF-8436-ED13-927D-993DD2CDB6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53208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34974-F3A3-AA28-578C-E88E992F8F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7F12E1-C23C-F2BF-89C3-3E2FCC8A9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CC9D-1824-4E5D-BFD2-BACC0B925AC6}" type="datetime1">
              <a:rPr lang="fi-FI" smtClean="0"/>
              <a:t>6.5.2026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270F59-9E54-9B06-629F-7559DD5B8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BE5749-5EB2-9037-9EE8-37A3F0DA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AF51BF-8436-ED13-927D-993DD2CDB6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597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tsikko tummansinin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34974-F3A3-AA28-578C-E88E992F8F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7F12E1-C23C-F2BF-89C3-3E2FCC8A9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219AFE8-E73B-4649-BB07-09874BCD4AA0}" type="datetime1">
              <a:rPr lang="fi-FI" smtClean="0"/>
              <a:t>6.5.2026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BE5749-5EB2-9037-9EE8-37A3F0DA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6" name="Picture 5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659325B-759F-4951-3A3C-7BA7DC8A47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8205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media tummansinin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4168800" cy="1542819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1358-7E6C-198B-1435-CD75CCB74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95165" y="535510"/>
            <a:ext cx="5914800" cy="5495107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err="1"/>
              <a:t>Tila</a:t>
            </a:r>
            <a:r>
              <a:rPr lang="en-GB"/>
              <a:t> </a:t>
            </a:r>
            <a:r>
              <a:rPr lang="en-GB" err="1"/>
              <a:t>taulukolle</a:t>
            </a:r>
            <a:r>
              <a:rPr lang="en-GB"/>
              <a:t>, </a:t>
            </a:r>
            <a:r>
              <a:rPr lang="en-GB" err="1"/>
              <a:t>graafille</a:t>
            </a:r>
            <a:r>
              <a:rPr lang="en-GB"/>
              <a:t>, </a:t>
            </a:r>
            <a:br>
              <a:rPr lang="en-GB"/>
            </a:br>
            <a:r>
              <a:rPr lang="en-GB" err="1"/>
              <a:t>kuvalle</a:t>
            </a:r>
            <a:r>
              <a:rPr lang="en-GB"/>
              <a:t> tai </a:t>
            </a:r>
            <a:r>
              <a:rPr lang="en-GB" err="1"/>
              <a:t>videolle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9965" y="2235850"/>
            <a:ext cx="41688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3pPr marL="1085850" indent="-171450"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4pPr marL="1543050" indent="-171450">
              <a:buFont typeface="Arial" panose="020B0604020202020204" pitchFamily="34" charset="0"/>
              <a:buChar char="•"/>
              <a:defRPr sz="1000">
                <a:solidFill>
                  <a:schemeClr val="bg1"/>
                </a:solidFill>
              </a:defRPr>
            </a:lvl4pPr>
            <a:lvl5pPr marL="2000250" indent="-171450">
              <a:buFont typeface="Arial" panose="020B0604020202020204" pitchFamily="34" charset="0"/>
              <a:buChar char="•"/>
              <a:defRPr sz="1000">
                <a:solidFill>
                  <a:schemeClr val="bg1"/>
                </a:solidFill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Fifth level</a:t>
            </a: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9992-5258-FE36-934D-C9DB69AF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0C77C2D-AB76-4E93-9932-82DE0CFBEB11}" type="datetime1">
              <a:rPr lang="fi-FI" smtClean="0"/>
              <a:t>6.5.2026</a:t>
            </a:fld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7243D-E47C-20CA-1BF5-76A83AB5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950044B-8DDC-20DA-A3D0-209641B552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78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media 2 tummansinin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1358-7E6C-198B-1435-CD75CCB74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9965" y="535510"/>
            <a:ext cx="5914800" cy="5495107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800">
                <a:solidFill>
                  <a:schemeClr val="tx1"/>
                </a:solidFill>
              </a:defRPr>
            </a:lvl2pPr>
            <a:lvl3pPr marL="914400" indent="0" algn="ctr">
              <a:buNone/>
              <a:defRPr sz="2400">
                <a:solidFill>
                  <a:schemeClr val="tx1"/>
                </a:solidFill>
              </a:defRPr>
            </a:lvl3pPr>
            <a:lvl4pPr marL="1371600" indent="0" algn="ctr">
              <a:buNone/>
              <a:defRPr sz="2000">
                <a:solidFill>
                  <a:schemeClr val="tx1"/>
                </a:solidFill>
              </a:defRPr>
            </a:lvl4pPr>
            <a:lvl5pPr marL="1828800" indent="0" algn="ctr">
              <a:buNone/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err="1"/>
              <a:t>Tila</a:t>
            </a:r>
            <a:r>
              <a:rPr lang="en-GB"/>
              <a:t> </a:t>
            </a:r>
            <a:r>
              <a:rPr lang="en-GB" err="1"/>
              <a:t>taulukolle</a:t>
            </a:r>
            <a:r>
              <a:rPr lang="en-GB"/>
              <a:t>, </a:t>
            </a:r>
            <a:r>
              <a:rPr lang="en-GB" err="1"/>
              <a:t>graafille</a:t>
            </a:r>
            <a:r>
              <a:rPr lang="en-GB"/>
              <a:t>, </a:t>
            </a:r>
            <a:br>
              <a:rPr lang="en-GB"/>
            </a:br>
            <a:r>
              <a:rPr lang="en-GB" err="1"/>
              <a:t>kuvalle</a:t>
            </a:r>
            <a:r>
              <a:rPr lang="en-GB"/>
              <a:t> tai </a:t>
            </a:r>
            <a:r>
              <a:rPr lang="en-GB" err="1"/>
              <a:t>videolle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1165" y="535510"/>
            <a:ext cx="4168800" cy="1542819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41165" y="2235850"/>
            <a:ext cx="4168800" cy="3773064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1085850" indent="-171450"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 marL="1543050" indent="-171450"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</a:defRPr>
            </a:lvl4pPr>
            <a:lvl5pPr marL="2000250" indent="-171450"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  <a:p>
            <a:pPr lvl="1"/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9992-5258-FE36-934D-C9DB69AF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6669504-7284-487A-BBF6-5814FE6001D3}" type="datetime1">
              <a:rPr lang="fi-FI" smtClean="0"/>
              <a:t>6.5.2026</a:t>
            </a:fld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7243D-E47C-20CA-1BF5-76A83AB5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81CDCAA-FFF1-4D78-535A-F3200262F6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359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tummanfuks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FF06E3-2C64-A4A9-B462-9226AAD105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8384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a tummansinin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5432400" cy="1542819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9965" y="2235850"/>
            <a:ext cx="54324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1085850" indent="-171450"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 marL="1543050" indent="-171450"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</a:defRPr>
            </a:lvl4pPr>
            <a:lvl5pPr marL="2000250" indent="-171450"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918BCF9-AC30-9B84-E4CA-CDF3510AD3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61113" y="0"/>
            <a:ext cx="5830887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Kuva</a:t>
            </a:r>
          </a:p>
        </p:txBody>
      </p:sp>
    </p:spTree>
    <p:extLst>
      <p:ext uri="{BB962C8B-B14F-4D97-AF65-F5344CB8AC3E}">
        <p14:creationId xmlns:p14="http://schemas.microsoft.com/office/powerpoint/2010/main" val="2489238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533869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Väliotsikko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7D8F48-80E4-A765-F4AF-77C6CCE8DA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060"/>
            <a:ext cx="3645475" cy="30899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3CA8BA-29E9-1090-9CBE-5A15B6E599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816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tummanfuks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533869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Väliotsikko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3" name="Picture 2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0453A35-FB52-BE13-78F3-92B9E79A54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D97E47-D446-A6B4-3014-4E2F273A69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5502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tummansinin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533869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Väliotsikko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3" name="Picture 2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0453A35-FB52-BE13-78F3-92B9E79A54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D97E47-D446-A6B4-3014-4E2F273A69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699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aaleanfuks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533869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Väliotsikko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3" name="Picture 2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0453A35-FB52-BE13-78F3-92B9E79A54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D97E47-D446-A6B4-3014-4E2F273A69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301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tummanvihreä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533869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Väliotsikko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3" name="Picture 2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0453A35-FB52-BE13-78F3-92B9E79A54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D97E47-D446-A6B4-3014-4E2F273A69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6799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aaleansinin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533869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Väliotsikko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3CF214-76DA-68B4-2B4A-8177027A95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0902" y="2000187"/>
            <a:ext cx="3645548" cy="3092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D36BE2-B80E-CE08-EBD9-EEB35490D9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2284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aaleanvihreä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533869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Väliotsikko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08CAA1-FDF5-EF53-A9B7-1D43206E86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0902" y="2000187"/>
            <a:ext cx="3645548" cy="3092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CFA2B3-42F1-3C9E-A475-251BF4B38D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188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 tummanfuks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3305" y="2305269"/>
            <a:ext cx="10005391" cy="23876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Sitaatti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FF06E3-2C64-A4A9-B462-9226AAD105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B95C3F12-A17C-1A93-6E3E-3C88A84951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11" name="Graphic 10" descr="Closed quotation mark">
            <a:extLst>
              <a:ext uri="{FF2B5EF4-FFF2-40B4-BE49-F238E27FC236}">
                <a16:creationId xmlns:a16="http://schemas.microsoft.com/office/drawing/2014/main" id="{0B99F234-C982-5135-C60F-C0E64484AD0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13" name="Graphic 12" descr="Closed quotation mark">
            <a:extLst>
              <a:ext uri="{FF2B5EF4-FFF2-40B4-BE49-F238E27FC236}">
                <a16:creationId xmlns:a16="http://schemas.microsoft.com/office/drawing/2014/main" id="{CC3E7231-C155-E693-61C9-9D04E77A392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94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 tummansinin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3305" y="2305269"/>
            <a:ext cx="10005391" cy="23876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Sitaatti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FF06E3-2C64-A4A9-B462-9226AAD105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B95C3F12-A17C-1A93-6E3E-3C88A84951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11" name="Graphic 10" descr="Closed quotation mark">
            <a:extLst>
              <a:ext uri="{FF2B5EF4-FFF2-40B4-BE49-F238E27FC236}">
                <a16:creationId xmlns:a16="http://schemas.microsoft.com/office/drawing/2014/main" id="{0B99F234-C982-5135-C60F-C0E64484AD0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13" name="Graphic 12" descr="Closed quotation mark">
            <a:extLst>
              <a:ext uri="{FF2B5EF4-FFF2-40B4-BE49-F238E27FC236}">
                <a16:creationId xmlns:a16="http://schemas.microsoft.com/office/drawing/2014/main" id="{CC3E7231-C155-E693-61C9-9D04E77A392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872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tummansinin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558DCE-9BD2-C6CA-871F-9F0E35BA9A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984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 vaaleanfuks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3305" y="2305269"/>
            <a:ext cx="10005391" cy="23876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Sitaatti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FF06E3-2C64-A4A9-B462-9226AAD105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B95C3F12-A17C-1A93-6E3E-3C88A84951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11" name="Graphic 10" descr="Closed quotation mark">
            <a:extLst>
              <a:ext uri="{FF2B5EF4-FFF2-40B4-BE49-F238E27FC236}">
                <a16:creationId xmlns:a16="http://schemas.microsoft.com/office/drawing/2014/main" id="{0B99F234-C982-5135-C60F-C0E64484AD0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13" name="Graphic 12" descr="Closed quotation mark">
            <a:extLst>
              <a:ext uri="{FF2B5EF4-FFF2-40B4-BE49-F238E27FC236}">
                <a16:creationId xmlns:a16="http://schemas.microsoft.com/office/drawing/2014/main" id="{CC3E7231-C155-E693-61C9-9D04E77A392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3684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 tummanvihreä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3305" y="2305269"/>
            <a:ext cx="10005391" cy="23876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Sitaatti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FF06E3-2C64-A4A9-B462-9226AAD105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B95C3F12-A17C-1A93-6E3E-3C88A84951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11" name="Graphic 10" descr="Closed quotation mark">
            <a:extLst>
              <a:ext uri="{FF2B5EF4-FFF2-40B4-BE49-F238E27FC236}">
                <a16:creationId xmlns:a16="http://schemas.microsoft.com/office/drawing/2014/main" id="{0B99F234-C982-5135-C60F-C0E64484AD0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13" name="Graphic 12" descr="Closed quotation mark">
            <a:extLst>
              <a:ext uri="{FF2B5EF4-FFF2-40B4-BE49-F238E27FC236}">
                <a16:creationId xmlns:a16="http://schemas.microsoft.com/office/drawing/2014/main" id="{CC3E7231-C155-E693-61C9-9D04E77A392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8938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 vaaleansinin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3305" y="2305269"/>
            <a:ext cx="10005391" cy="2387600"/>
          </a:xfrm>
        </p:spPr>
        <p:txBody>
          <a:bodyPr anchor="ctr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Sitaatti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11" name="Graphic 10" descr="Closed quotation mark">
            <a:extLst>
              <a:ext uri="{FF2B5EF4-FFF2-40B4-BE49-F238E27FC236}">
                <a16:creationId xmlns:a16="http://schemas.microsoft.com/office/drawing/2014/main" id="{0B99F234-C982-5135-C60F-C0E64484AD0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13" name="Graphic 12" descr="Closed quotation mark">
            <a:extLst>
              <a:ext uri="{FF2B5EF4-FFF2-40B4-BE49-F238E27FC236}">
                <a16:creationId xmlns:a16="http://schemas.microsoft.com/office/drawing/2014/main" id="{CC3E7231-C155-E693-61C9-9D04E77A392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CDB52F-531F-239F-BE54-B44DE5EA80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58080" y="531007"/>
            <a:ext cx="734202" cy="622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983DEC-CDA1-A7EB-63B2-BE23E16CDDB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44893" y="6057899"/>
            <a:ext cx="3152985" cy="67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058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 vaaleanvihreä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3305" y="2305269"/>
            <a:ext cx="10005391" cy="2387600"/>
          </a:xfrm>
        </p:spPr>
        <p:txBody>
          <a:bodyPr anchor="ctr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Sitaatti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11" name="Graphic 10" descr="Closed quotation mark">
            <a:extLst>
              <a:ext uri="{FF2B5EF4-FFF2-40B4-BE49-F238E27FC236}">
                <a16:creationId xmlns:a16="http://schemas.microsoft.com/office/drawing/2014/main" id="{0B99F234-C982-5135-C60F-C0E64484AD0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13" name="Graphic 12" descr="Closed quotation mark">
            <a:extLst>
              <a:ext uri="{FF2B5EF4-FFF2-40B4-BE49-F238E27FC236}">
                <a16:creationId xmlns:a16="http://schemas.microsoft.com/office/drawing/2014/main" id="{CC3E7231-C155-E693-61C9-9D04E77A392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CDB52F-531F-239F-BE54-B44DE5EA80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58080" y="531007"/>
            <a:ext cx="734202" cy="622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983DEC-CDA1-A7EB-63B2-BE23E16CDDB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44893" y="6057899"/>
            <a:ext cx="3152985" cy="67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991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kiitos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Nimi</a:t>
            </a:r>
            <a:r>
              <a:rPr lang="en-GB"/>
              <a:t>, </a:t>
            </a:r>
            <a:r>
              <a:rPr lang="en-GB" err="1"/>
              <a:t>yhteystiedot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7D8F48-80E4-A765-F4AF-77C6CCE8DA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060"/>
            <a:ext cx="3645475" cy="30899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3CA8BA-29E9-1090-9CBE-5A15B6E599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2394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iitos tummanfuks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kiitos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Nimi</a:t>
            </a:r>
            <a:r>
              <a:rPr lang="en-GB"/>
              <a:t>, </a:t>
            </a:r>
            <a:r>
              <a:rPr lang="en-GB" err="1"/>
              <a:t>yhteystiedot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FF06E3-2C64-A4A9-B462-9226AAD105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2622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iitos tummansinin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kiitos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Nimi</a:t>
            </a:r>
            <a:r>
              <a:rPr lang="en-GB"/>
              <a:t>, </a:t>
            </a:r>
            <a:r>
              <a:rPr lang="en-GB" err="1"/>
              <a:t>yhteystiedot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558DCE-9BD2-C6CA-871F-9F0E35BA9A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262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iitos vaaleanfuks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kiitos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Nimi</a:t>
            </a:r>
            <a:r>
              <a:rPr lang="en-GB"/>
              <a:t>, </a:t>
            </a:r>
            <a:r>
              <a:rPr lang="en-GB" err="1"/>
              <a:t>yhteystiedot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DA1A7E-C5B1-B0C8-789C-F249ED9BD3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42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iitos tummanvihreä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kiitos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Nimi</a:t>
            </a:r>
            <a:r>
              <a:rPr lang="en-GB"/>
              <a:t>, </a:t>
            </a:r>
            <a:r>
              <a:rPr lang="en-GB" err="1"/>
              <a:t>yhteystiedot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E07437-639A-BD38-D638-3F7C77820D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6374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iitos vaaleansinin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kiitos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Nimi</a:t>
            </a:r>
            <a:r>
              <a:rPr lang="en-GB"/>
              <a:t>, </a:t>
            </a:r>
            <a:r>
              <a:rPr lang="en-GB" err="1"/>
              <a:t>yhteystiedot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54D366-ADB9-F81C-F3A9-0FE8B600B0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0902" y="2000187"/>
            <a:ext cx="3645548" cy="3092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D32133-2774-9DDD-71BA-3A2DD7774E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02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vaaleanfuks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DA1A7E-C5B1-B0C8-789C-F249ED9BD3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015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iitos vaaleanvihreä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kiitos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Nimi</a:t>
            </a:r>
            <a:r>
              <a:rPr lang="en-GB"/>
              <a:t>, </a:t>
            </a:r>
            <a:r>
              <a:rPr lang="en-GB" err="1"/>
              <a:t>yhteystiedot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6E8D17-302F-2708-9A0F-82CA796E9E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0902" y="2000187"/>
            <a:ext cx="3645548" cy="3092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132C5A-86DF-8300-B725-365FF5BB1A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224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i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DC27C06-8449-40AB-4F98-3891DF3B479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693972" y="635020"/>
            <a:ext cx="551180" cy="50673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4873D6CC-D800-4364-E9D8-D5C81CFCF2C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37346" y="590570"/>
            <a:ext cx="693420" cy="59563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52D97F8-0F85-097B-C9B5-FA229DDA370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98926" y="581680"/>
            <a:ext cx="417830" cy="61341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6D6E714-0F90-5CCD-C437-D15329963EF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26667" y="550565"/>
            <a:ext cx="728980" cy="67564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C271411-B6DB-D990-4320-F22D8F12B56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53400" y="635020"/>
            <a:ext cx="471170" cy="50673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D867B10-7518-73F0-F839-E3CE514BE96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32818" y="590570"/>
            <a:ext cx="657860" cy="59563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B412EC22-AB01-BA9A-6DB3-DFA2900A168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25004" y="541675"/>
            <a:ext cx="693420" cy="69342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7A908FD-4952-E54D-D98C-3543216EEB5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39014" y="648355"/>
            <a:ext cx="346710" cy="48006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096CC067-D861-A0A6-102E-81539C0587D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89018" y="595015"/>
            <a:ext cx="640080" cy="58674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95582058-E4A9-A36D-3048-2D444ECFC9A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40690" y="648355"/>
            <a:ext cx="640080" cy="48006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9556656-F824-7BEF-CA6D-2E806AE2208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07932" y="692805"/>
            <a:ext cx="524510" cy="39116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F66226D9-4433-9F01-10E8-349BB82995A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382173" y="1747536"/>
            <a:ext cx="640080" cy="64008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0E330531-3D81-8ED0-507B-BC68C0B2BC6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382141" y="1827546"/>
            <a:ext cx="480060" cy="48006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4DE5B5E-51A3-A9C7-33E4-C047C77C035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504363" y="1836436"/>
            <a:ext cx="462280" cy="46228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625AA39F-AC22-A92A-DB5E-ABE8750D1EC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04369" y="1814211"/>
            <a:ext cx="435610" cy="50673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EA5C9415-5430-D337-AC3B-68BDBEA736E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664415" y="1734201"/>
            <a:ext cx="568960" cy="66675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6940C55-8837-2F1E-936A-98588C3242C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162161" y="1685306"/>
            <a:ext cx="577850" cy="76454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F3FB3710-5C0C-5C30-1076-805F19C7EA9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608805" y="1831991"/>
            <a:ext cx="568960" cy="47117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8837CB46-008D-6633-5E40-380AFF7EA3A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819927" y="1845326"/>
            <a:ext cx="542290" cy="4445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72F0CED7-A48B-09EE-39BE-29A90964251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875537" y="1760871"/>
            <a:ext cx="880110" cy="61341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B9C16C1E-D902-DD00-453D-FDEDB4B8536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004379" y="1849771"/>
            <a:ext cx="515620" cy="43561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9FB796EC-C41F-AF18-2DC4-763EB556A6D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761691" y="3085582"/>
            <a:ext cx="746760" cy="47117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E322A99F-A77A-B3D2-F224-81991FD12D9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931281" y="3085582"/>
            <a:ext cx="746760" cy="47117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6B90CE99-8E36-B873-C417-5C35A8D1A28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22001" y="2996682"/>
            <a:ext cx="364490" cy="64897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58C9DCD1-68AD-8255-3256-E1DB2DA7A15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109321" y="2947787"/>
            <a:ext cx="657860" cy="74676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DF791CED-9E25-1271-6C76-E0C49F7AFDD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270701" y="2947787"/>
            <a:ext cx="657860" cy="74676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09292BAB-73F6-F432-F2E1-851C1A8F54B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2190011" y="2947787"/>
            <a:ext cx="657860" cy="74676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12BDB7FA-BB62-7F7C-6EDC-9AD7AC5286E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9100871" y="2996682"/>
            <a:ext cx="595630" cy="64897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D0C58027-CC04-2E3A-C3B4-8C5136DCA71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0119331" y="2996682"/>
            <a:ext cx="595630" cy="648970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708309F3-C64B-823D-5577-B314FD1863B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1137792" y="2938897"/>
            <a:ext cx="506730" cy="76454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714DA588-5C1A-EC25-AEA5-4C502917FE7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4351391" y="3134477"/>
            <a:ext cx="1013460" cy="37338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C98B6232-4BFE-061A-01E6-40C33BF65A7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5787681" y="3045577"/>
            <a:ext cx="551180" cy="55118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A4C7D915-765E-6A2C-D248-4C668E83A5B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284638" y="4387311"/>
            <a:ext cx="622300" cy="400050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CC773FFA-2613-F74D-DB07-A05B64BAE2B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468396" y="4280631"/>
            <a:ext cx="746760" cy="61341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3F2C0837-D5E5-0C0E-BC70-93ED269474B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5926450" y="4311746"/>
            <a:ext cx="657860" cy="55118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2364CD64-CAE5-5E9F-CD76-36D9DE57334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4307082" y="4285076"/>
            <a:ext cx="1057910" cy="604520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09727CBD-C6D0-B765-4E30-A68B1A4579D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8213956" y="4293966"/>
            <a:ext cx="800100" cy="586740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CAEE4455-D8F3-7678-CAA9-AE7511BD2FB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9575515" y="4169506"/>
            <a:ext cx="657860" cy="835660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68F29FD2-D459-D0CC-4809-88C569DF0AB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2776614" y="4227291"/>
            <a:ext cx="969010" cy="720090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71A7E617-C4B4-B549-8C63-DB731568000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7145768" y="4160616"/>
            <a:ext cx="506730" cy="853440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B98E7036-EBB8-123E-5445-7001CECF0FD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7097855" y="5550034"/>
            <a:ext cx="675640" cy="693420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7AED5878-2425-B964-CA53-99092C2860F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339781" y="5776729"/>
            <a:ext cx="693420" cy="240030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F12216EE-2395-986F-A6A4-65A0696AC3D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5740907" y="5576704"/>
            <a:ext cx="693420" cy="640080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7B8F5242-322E-A75B-40D7-893B07FDC95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696730" y="5590039"/>
            <a:ext cx="693420" cy="613410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A1CFFB02-6482-D6FD-C50D-2E385D3F540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3053679" y="5603374"/>
            <a:ext cx="693420" cy="586740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1A46EDFF-6A19-F2BB-D0B0-1EC13E17243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4410628" y="5598929"/>
            <a:ext cx="666750" cy="59563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0A984837-D926-6595-49E9-0731951D76F5}"/>
              </a:ext>
            </a:extLst>
          </p:cNvPr>
          <p:cNvSpPr txBox="1"/>
          <p:nvPr userDrawn="1"/>
        </p:nvSpPr>
        <p:spPr>
          <a:xfrm>
            <a:off x="8186057" y="5410200"/>
            <a:ext cx="3548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/>
              <a:t>Ikonit</a:t>
            </a:r>
            <a:r>
              <a:rPr lang="en-US"/>
              <a:t> </a:t>
            </a:r>
            <a:r>
              <a:rPr lang="en-US" err="1"/>
              <a:t>löytyvät</a:t>
            </a:r>
            <a:r>
              <a:rPr lang="en-US"/>
              <a:t> </a:t>
            </a:r>
            <a:r>
              <a:rPr lang="en-US" err="1"/>
              <a:t>sivupohjalta</a:t>
            </a:r>
            <a:r>
              <a:rPr lang="en-US"/>
              <a:t> </a:t>
            </a:r>
            <a:r>
              <a:rPr lang="en-US" err="1"/>
              <a:t>valikosta</a:t>
            </a:r>
            <a:r>
              <a:rPr lang="en-US"/>
              <a:t> </a:t>
            </a:r>
            <a:r>
              <a:rPr lang="en-US" err="1"/>
              <a:t>Näytä</a:t>
            </a:r>
            <a:r>
              <a:rPr lang="en-US"/>
              <a:t> &gt; Dian </a:t>
            </a:r>
            <a:r>
              <a:rPr lang="en-US" err="1"/>
              <a:t>perustyyli</a:t>
            </a:r>
            <a:endParaRPr lang="en-US"/>
          </a:p>
          <a:p>
            <a:r>
              <a:rPr lang="en-US" err="1"/>
              <a:t>Muokkaustilaan</a:t>
            </a:r>
            <a:r>
              <a:rPr lang="en-US"/>
              <a:t> </a:t>
            </a:r>
            <a:r>
              <a:rPr lang="en-US" err="1"/>
              <a:t>pääset</a:t>
            </a:r>
            <a:r>
              <a:rPr lang="en-US"/>
              <a:t> </a:t>
            </a:r>
            <a:r>
              <a:rPr lang="en-US" err="1"/>
              <a:t>takaisin</a:t>
            </a:r>
            <a:r>
              <a:rPr lang="en-US"/>
              <a:t> </a:t>
            </a:r>
            <a:r>
              <a:rPr lang="en-US" err="1"/>
              <a:t>kohdasta</a:t>
            </a:r>
            <a:r>
              <a:rPr lang="en-US"/>
              <a:t> </a:t>
            </a:r>
            <a:r>
              <a:rPr lang="en-US" err="1"/>
              <a:t>Näytä</a:t>
            </a:r>
            <a:r>
              <a:rPr lang="en-US"/>
              <a:t> &gt; </a:t>
            </a:r>
            <a:r>
              <a:rPr lang="en-US" err="1"/>
              <a:t>Normaali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823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i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A0C3AC0D-D4B7-9461-1010-B980901643B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250641" y="2300684"/>
            <a:ext cx="424155" cy="1211871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BC6F227-3845-67A6-6B6D-461B67F451E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2087" y="347673"/>
            <a:ext cx="484749" cy="1191675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01F1464-24C3-56F9-8C52-B9A37D3C75B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51192" y="4274386"/>
            <a:ext cx="1312862" cy="123207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618E1A3-29CE-651A-E655-DE626D67798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64672" y="2300682"/>
            <a:ext cx="868509" cy="121187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22748415-05F2-F89D-D527-F8EADA7D959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79710" y="4314781"/>
            <a:ext cx="1333060" cy="119167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4E6BC06E-AF63-0787-EBA7-749B115491C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78703" y="2300682"/>
            <a:ext cx="868509" cy="121187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2826FF2-F72C-884A-7021-6667888C304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45743" y="2179495"/>
            <a:ext cx="1777413" cy="133306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76772021-676B-0922-0E57-44385D10DC8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23394" y="327476"/>
            <a:ext cx="464551" cy="1211872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CDE1AA69-ED16-EC98-6A70-4DC64164DFA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2674" y="4294583"/>
            <a:ext cx="1312862" cy="1211873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CBC9E4C8-272C-CA84-3525-800D397F9F7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31482" y="731433"/>
            <a:ext cx="302968" cy="807915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70CF70FF-21CF-D090-2C30-2B62E746346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092256" y="2320880"/>
            <a:ext cx="1636028" cy="119167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DA4E76A6-8084-2D43-AB8C-53A21E1BC4B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53328" y="2280485"/>
            <a:ext cx="807915" cy="123207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C64CB54-44AC-EFC6-8551-DA256239A69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791803" y="529453"/>
            <a:ext cx="565541" cy="1009895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2DEC9BC6-83C2-A703-A923-FC8D3840BF1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146288" y="872818"/>
            <a:ext cx="302968" cy="66653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8959E589-3C03-092B-9667-2A4230AE8CA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408588" y="731432"/>
            <a:ext cx="363562" cy="807916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465D7B88-0164-05E6-FD55-85982382C10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609750" y="569850"/>
            <a:ext cx="807915" cy="96949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598C667C-65E2-E0AA-5B8A-C0418C8461A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771061" y="367872"/>
            <a:ext cx="464551" cy="1171476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6E7CBABA-8C3C-A678-4246-692FA75A1B3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609206" y="327476"/>
            <a:ext cx="787717" cy="1211872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9A356DBA-F421-37D2-0EBC-EF522288E18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346361" y="327475"/>
            <a:ext cx="888707" cy="1211873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A5A7CEA6-EE5B-0540-6EAB-4E785975D5F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97778" y="307278"/>
            <a:ext cx="1474445" cy="123207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A76EC4E-677C-1BA6-A042-70D3CEA77149}"/>
              </a:ext>
            </a:extLst>
          </p:cNvPr>
          <p:cNvSpPr txBox="1"/>
          <p:nvPr userDrawn="1"/>
        </p:nvSpPr>
        <p:spPr>
          <a:xfrm>
            <a:off x="8186057" y="5410200"/>
            <a:ext cx="3548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/>
              <a:t>Ikonit</a:t>
            </a:r>
            <a:r>
              <a:rPr lang="en-US"/>
              <a:t> </a:t>
            </a:r>
            <a:r>
              <a:rPr lang="en-US" err="1"/>
              <a:t>löytyvät</a:t>
            </a:r>
            <a:r>
              <a:rPr lang="en-US"/>
              <a:t> </a:t>
            </a:r>
            <a:r>
              <a:rPr lang="en-US" err="1"/>
              <a:t>sivupohjalta</a:t>
            </a:r>
            <a:r>
              <a:rPr lang="en-US"/>
              <a:t> </a:t>
            </a:r>
            <a:r>
              <a:rPr lang="en-US" err="1"/>
              <a:t>valikosta</a:t>
            </a:r>
            <a:r>
              <a:rPr lang="en-US"/>
              <a:t> </a:t>
            </a:r>
            <a:r>
              <a:rPr lang="en-US" err="1"/>
              <a:t>Näytä</a:t>
            </a:r>
            <a:r>
              <a:rPr lang="en-US"/>
              <a:t> &gt; Dian </a:t>
            </a:r>
            <a:r>
              <a:rPr lang="en-US" err="1"/>
              <a:t>perustyyli</a:t>
            </a:r>
            <a:endParaRPr lang="en-US"/>
          </a:p>
          <a:p>
            <a:r>
              <a:rPr lang="en-US" err="1"/>
              <a:t>Muokkaustilaan</a:t>
            </a:r>
            <a:r>
              <a:rPr lang="en-US"/>
              <a:t> </a:t>
            </a:r>
            <a:r>
              <a:rPr lang="en-US" err="1"/>
              <a:t>pääset</a:t>
            </a:r>
            <a:r>
              <a:rPr lang="en-US"/>
              <a:t> </a:t>
            </a:r>
            <a:r>
              <a:rPr lang="en-US" err="1"/>
              <a:t>takaisin</a:t>
            </a:r>
            <a:r>
              <a:rPr lang="en-US"/>
              <a:t> </a:t>
            </a:r>
            <a:r>
              <a:rPr lang="en-US" err="1"/>
              <a:t>kohdasta</a:t>
            </a:r>
            <a:r>
              <a:rPr lang="en-US"/>
              <a:t> </a:t>
            </a:r>
            <a:r>
              <a:rPr lang="en-US" err="1"/>
              <a:t>Näytä</a:t>
            </a:r>
            <a:r>
              <a:rPr lang="en-US"/>
              <a:t> &gt; </a:t>
            </a:r>
            <a:r>
              <a:rPr lang="en-US" err="1"/>
              <a:t>Normaali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7058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8D041AD4-B66F-2C26-241B-A962C3AB0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632" y="351361"/>
            <a:ext cx="10260000" cy="57150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fi-FI"/>
              <a:t>Ylätason kuva koko vuodesta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3039FB97-4C7D-DD93-381A-533EEE08A952}"/>
              </a:ext>
            </a:extLst>
          </p:cNvPr>
          <p:cNvGrpSpPr/>
          <p:nvPr userDrawn="1"/>
        </p:nvGrpSpPr>
        <p:grpSpPr>
          <a:xfrm>
            <a:off x="3767704" y="1441405"/>
            <a:ext cx="4258846" cy="4258846"/>
            <a:chOff x="3928847" y="2067882"/>
            <a:chExt cx="3502247" cy="3502247"/>
          </a:xfrm>
        </p:grpSpPr>
        <p:sp>
          <p:nvSpPr>
            <p:cNvPr id="5" name="Vapaamuotoinen: Muoto 4">
              <a:extLst>
                <a:ext uri="{FF2B5EF4-FFF2-40B4-BE49-F238E27FC236}">
                  <a16:creationId xmlns:a16="http://schemas.microsoft.com/office/drawing/2014/main" id="{0D9DE01F-4969-BF7E-8BB3-731783A03105}"/>
                </a:ext>
              </a:extLst>
            </p:cNvPr>
            <p:cNvSpPr/>
            <p:nvPr/>
          </p:nvSpPr>
          <p:spPr>
            <a:xfrm>
              <a:off x="3928847" y="2067882"/>
              <a:ext cx="1711594" cy="1711594"/>
            </a:xfrm>
            <a:custGeom>
              <a:avLst/>
              <a:gdLst>
                <a:gd name="connsiteX0" fmla="*/ 0 w 1711594"/>
                <a:gd name="connsiteY0" fmla="*/ 1711594 h 1711594"/>
                <a:gd name="connsiteX1" fmla="*/ 1711594 w 1711594"/>
                <a:gd name="connsiteY1" fmla="*/ 0 h 1711594"/>
                <a:gd name="connsiteX2" fmla="*/ 1711594 w 1711594"/>
                <a:gd name="connsiteY2" fmla="*/ 1711594 h 1711594"/>
                <a:gd name="connsiteX3" fmla="*/ 0 w 1711594"/>
                <a:gd name="connsiteY3" fmla="*/ 1711594 h 171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1594" h="1711594">
                  <a:moveTo>
                    <a:pt x="0" y="1711594"/>
                  </a:moveTo>
                  <a:cubicBezTo>
                    <a:pt x="0" y="766307"/>
                    <a:pt x="766307" y="0"/>
                    <a:pt x="1711594" y="0"/>
                  </a:cubicBezTo>
                  <a:lnTo>
                    <a:pt x="1711594" y="1711594"/>
                  </a:lnTo>
                  <a:lnTo>
                    <a:pt x="0" y="171159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92906" tIns="792906" rIns="291592" bIns="291592" numCol="1" spcCol="1270" anchor="ctr" anchorCtr="0">
              <a:noAutofit/>
            </a:bodyPr>
            <a:lstStyle/>
            <a:p>
              <a:pPr marL="0" marR="0" lvl="0" indent="0" algn="ctr" defTabSz="1822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4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Q4</a:t>
              </a:r>
            </a:p>
          </p:txBody>
        </p:sp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1155E353-C348-606D-6B27-0A3CBB7485DF}"/>
                </a:ext>
              </a:extLst>
            </p:cNvPr>
            <p:cNvSpPr/>
            <p:nvPr/>
          </p:nvSpPr>
          <p:spPr>
            <a:xfrm>
              <a:off x="5719500" y="2067882"/>
              <a:ext cx="1711594" cy="1711594"/>
            </a:xfrm>
            <a:custGeom>
              <a:avLst/>
              <a:gdLst>
                <a:gd name="connsiteX0" fmla="*/ 0 w 1711594"/>
                <a:gd name="connsiteY0" fmla="*/ 1711594 h 1711594"/>
                <a:gd name="connsiteX1" fmla="*/ 1711594 w 1711594"/>
                <a:gd name="connsiteY1" fmla="*/ 0 h 1711594"/>
                <a:gd name="connsiteX2" fmla="*/ 1711594 w 1711594"/>
                <a:gd name="connsiteY2" fmla="*/ 1711594 h 1711594"/>
                <a:gd name="connsiteX3" fmla="*/ 0 w 1711594"/>
                <a:gd name="connsiteY3" fmla="*/ 1711594 h 171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1594" h="1711594">
                  <a:moveTo>
                    <a:pt x="0" y="0"/>
                  </a:moveTo>
                  <a:cubicBezTo>
                    <a:pt x="945287" y="0"/>
                    <a:pt x="1711594" y="766307"/>
                    <a:pt x="1711594" y="1711594"/>
                  </a:cubicBezTo>
                  <a:lnTo>
                    <a:pt x="0" y="17115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1592" tIns="792906" rIns="792906" bIns="291592" numCol="1" spcCol="1270" anchor="ctr" anchorCtr="0">
              <a:noAutofit/>
            </a:bodyPr>
            <a:lstStyle/>
            <a:p>
              <a:pPr marL="0" marR="0" lvl="0" indent="0" algn="ctr" defTabSz="1822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4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Q1</a:t>
              </a:r>
            </a:p>
          </p:txBody>
        </p:sp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481AA3CA-9240-068D-1A3E-96CC0E881CC6}"/>
                </a:ext>
              </a:extLst>
            </p:cNvPr>
            <p:cNvSpPr/>
            <p:nvPr/>
          </p:nvSpPr>
          <p:spPr>
            <a:xfrm>
              <a:off x="5719500" y="3858535"/>
              <a:ext cx="1711594" cy="1711594"/>
            </a:xfrm>
            <a:custGeom>
              <a:avLst/>
              <a:gdLst>
                <a:gd name="connsiteX0" fmla="*/ 0 w 1711594"/>
                <a:gd name="connsiteY0" fmla="*/ 1711594 h 1711594"/>
                <a:gd name="connsiteX1" fmla="*/ 1711594 w 1711594"/>
                <a:gd name="connsiteY1" fmla="*/ 0 h 1711594"/>
                <a:gd name="connsiteX2" fmla="*/ 1711594 w 1711594"/>
                <a:gd name="connsiteY2" fmla="*/ 1711594 h 1711594"/>
                <a:gd name="connsiteX3" fmla="*/ 0 w 1711594"/>
                <a:gd name="connsiteY3" fmla="*/ 1711594 h 171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1594" h="1711594">
                  <a:moveTo>
                    <a:pt x="1711594" y="0"/>
                  </a:moveTo>
                  <a:cubicBezTo>
                    <a:pt x="1711594" y="945287"/>
                    <a:pt x="945287" y="1711594"/>
                    <a:pt x="0" y="1711594"/>
                  </a:cubicBezTo>
                  <a:lnTo>
                    <a:pt x="0" y="0"/>
                  </a:lnTo>
                  <a:lnTo>
                    <a:pt x="1711594" y="0"/>
                  </a:lnTo>
                  <a:close/>
                </a:path>
              </a:pathLst>
            </a:custGeom>
            <a:solidFill>
              <a:srgbClr val="59C2F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1592" tIns="291592" rIns="792906" bIns="792906" numCol="1" spcCol="1270" anchor="ctr" anchorCtr="0">
              <a:noAutofit/>
            </a:bodyPr>
            <a:lstStyle/>
            <a:p>
              <a:pPr marL="0" marR="0" lvl="0" indent="0" algn="ctr" defTabSz="1822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4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Q2</a:t>
              </a:r>
            </a:p>
          </p:txBody>
        </p:sp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52978496-4CD6-89D3-605B-650656E3E868}"/>
                </a:ext>
              </a:extLst>
            </p:cNvPr>
            <p:cNvSpPr/>
            <p:nvPr/>
          </p:nvSpPr>
          <p:spPr>
            <a:xfrm>
              <a:off x="3928847" y="3858535"/>
              <a:ext cx="1711594" cy="1711594"/>
            </a:xfrm>
            <a:custGeom>
              <a:avLst/>
              <a:gdLst>
                <a:gd name="connsiteX0" fmla="*/ 0 w 1711594"/>
                <a:gd name="connsiteY0" fmla="*/ 1711594 h 1711594"/>
                <a:gd name="connsiteX1" fmla="*/ 1711594 w 1711594"/>
                <a:gd name="connsiteY1" fmla="*/ 0 h 1711594"/>
                <a:gd name="connsiteX2" fmla="*/ 1711594 w 1711594"/>
                <a:gd name="connsiteY2" fmla="*/ 1711594 h 1711594"/>
                <a:gd name="connsiteX3" fmla="*/ 0 w 1711594"/>
                <a:gd name="connsiteY3" fmla="*/ 1711594 h 171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1594" h="1711594">
                  <a:moveTo>
                    <a:pt x="1711594" y="1711594"/>
                  </a:moveTo>
                  <a:cubicBezTo>
                    <a:pt x="766307" y="1711594"/>
                    <a:pt x="0" y="945287"/>
                    <a:pt x="0" y="0"/>
                  </a:cubicBezTo>
                  <a:lnTo>
                    <a:pt x="1711594" y="0"/>
                  </a:lnTo>
                  <a:lnTo>
                    <a:pt x="1711594" y="171159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92906" tIns="291592" rIns="291592" bIns="792906" numCol="1" spcCol="1270" anchor="ctr" anchorCtr="0">
              <a:noAutofit/>
            </a:bodyPr>
            <a:lstStyle/>
            <a:p>
              <a:pPr marL="0" marR="0" lvl="0" indent="0" algn="ctr" defTabSz="1822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4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Q3</a:t>
              </a:r>
            </a:p>
          </p:txBody>
        </p:sp>
      </p:grpSp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01F82FF9-9E20-2227-D827-03C2FF3540E3}"/>
              </a:ext>
            </a:extLst>
          </p:cNvPr>
          <p:cNvSpPr/>
          <p:nvPr userDrawn="1"/>
        </p:nvSpPr>
        <p:spPr>
          <a:xfrm>
            <a:off x="806881" y="3872383"/>
            <a:ext cx="2520000" cy="360000"/>
          </a:xfrm>
          <a:prstGeom prst="roundRect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0" name="Suorakulmio: Pyöristetyt kulmat 9">
            <a:extLst>
              <a:ext uri="{FF2B5EF4-FFF2-40B4-BE49-F238E27FC236}">
                <a16:creationId xmlns:a16="http://schemas.microsoft.com/office/drawing/2014/main" id="{6417C446-60C8-11D5-EBAC-37B452ACE10F}"/>
              </a:ext>
            </a:extLst>
          </p:cNvPr>
          <p:cNvSpPr/>
          <p:nvPr userDrawn="1"/>
        </p:nvSpPr>
        <p:spPr>
          <a:xfrm>
            <a:off x="806881" y="4289235"/>
            <a:ext cx="2520000" cy="360000"/>
          </a:xfrm>
          <a:prstGeom prst="roundRect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1" name="Suorakulmio: Pyöristetyt kulmat 10">
            <a:extLst>
              <a:ext uri="{FF2B5EF4-FFF2-40B4-BE49-F238E27FC236}">
                <a16:creationId xmlns:a16="http://schemas.microsoft.com/office/drawing/2014/main" id="{4E6A3BFC-769A-108C-4366-023039EBBCF0}"/>
              </a:ext>
            </a:extLst>
          </p:cNvPr>
          <p:cNvSpPr/>
          <p:nvPr userDrawn="1"/>
        </p:nvSpPr>
        <p:spPr>
          <a:xfrm>
            <a:off x="806881" y="4704292"/>
            <a:ext cx="2520000" cy="360000"/>
          </a:xfrm>
          <a:prstGeom prst="roundRect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2" name="Suorakulmio: Pyöristetyt kulmat 11">
            <a:extLst>
              <a:ext uri="{FF2B5EF4-FFF2-40B4-BE49-F238E27FC236}">
                <a16:creationId xmlns:a16="http://schemas.microsoft.com/office/drawing/2014/main" id="{F1F7909D-FB76-8B9D-7EF5-C9363F9A39F3}"/>
              </a:ext>
            </a:extLst>
          </p:cNvPr>
          <p:cNvSpPr/>
          <p:nvPr userDrawn="1"/>
        </p:nvSpPr>
        <p:spPr>
          <a:xfrm>
            <a:off x="806881" y="5540053"/>
            <a:ext cx="2520000" cy="360000"/>
          </a:xfrm>
          <a:prstGeom prst="roundRect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3" name="Suorakulmio: Pyöristetyt kulmat 12">
            <a:extLst>
              <a:ext uri="{FF2B5EF4-FFF2-40B4-BE49-F238E27FC236}">
                <a16:creationId xmlns:a16="http://schemas.microsoft.com/office/drawing/2014/main" id="{ADB24EA5-91B0-FA2D-00C1-E73E7F6AF0E3}"/>
              </a:ext>
            </a:extLst>
          </p:cNvPr>
          <p:cNvSpPr/>
          <p:nvPr userDrawn="1"/>
        </p:nvSpPr>
        <p:spPr>
          <a:xfrm>
            <a:off x="806881" y="5123370"/>
            <a:ext cx="2520000" cy="360000"/>
          </a:xfrm>
          <a:prstGeom prst="roundRect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4" name="Suorakulmio: Pyöristetyt kulmat 13">
            <a:extLst>
              <a:ext uri="{FF2B5EF4-FFF2-40B4-BE49-F238E27FC236}">
                <a16:creationId xmlns:a16="http://schemas.microsoft.com/office/drawing/2014/main" id="{37D238AB-CB3A-87CF-8B87-93F3A8E14D2D}"/>
              </a:ext>
            </a:extLst>
          </p:cNvPr>
          <p:cNvSpPr/>
          <p:nvPr userDrawn="1"/>
        </p:nvSpPr>
        <p:spPr>
          <a:xfrm>
            <a:off x="8469213" y="2692925"/>
            <a:ext cx="2520000" cy="36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5" name="Suorakulmio: Pyöristetyt kulmat 14">
            <a:extLst>
              <a:ext uri="{FF2B5EF4-FFF2-40B4-BE49-F238E27FC236}">
                <a16:creationId xmlns:a16="http://schemas.microsoft.com/office/drawing/2014/main" id="{081FFEEB-3A0E-C2E0-C54E-1A4ADBB57D2C}"/>
              </a:ext>
            </a:extLst>
          </p:cNvPr>
          <p:cNvSpPr/>
          <p:nvPr userDrawn="1"/>
        </p:nvSpPr>
        <p:spPr>
          <a:xfrm>
            <a:off x="8469213" y="3872383"/>
            <a:ext cx="2520000" cy="360000"/>
          </a:xfrm>
          <a:prstGeom prst="roundRect">
            <a:avLst/>
          </a:prstGeom>
          <a:solidFill>
            <a:srgbClr val="59C2F1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6" name="Suorakulmio: Pyöristetyt kulmat 15">
            <a:extLst>
              <a:ext uri="{FF2B5EF4-FFF2-40B4-BE49-F238E27FC236}">
                <a16:creationId xmlns:a16="http://schemas.microsoft.com/office/drawing/2014/main" id="{7762E791-1E20-F082-A329-50958723E58C}"/>
              </a:ext>
            </a:extLst>
          </p:cNvPr>
          <p:cNvSpPr/>
          <p:nvPr userDrawn="1"/>
        </p:nvSpPr>
        <p:spPr>
          <a:xfrm>
            <a:off x="8469213" y="4289235"/>
            <a:ext cx="2520000" cy="360000"/>
          </a:xfrm>
          <a:prstGeom prst="roundRect">
            <a:avLst/>
          </a:prstGeom>
          <a:solidFill>
            <a:srgbClr val="59C2F1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7" name="Suorakulmio: Pyöristetyt kulmat 16">
            <a:extLst>
              <a:ext uri="{FF2B5EF4-FFF2-40B4-BE49-F238E27FC236}">
                <a16:creationId xmlns:a16="http://schemas.microsoft.com/office/drawing/2014/main" id="{03B8D965-6BDA-188F-3077-E30D8FD9B65E}"/>
              </a:ext>
            </a:extLst>
          </p:cNvPr>
          <p:cNvSpPr/>
          <p:nvPr userDrawn="1"/>
        </p:nvSpPr>
        <p:spPr>
          <a:xfrm>
            <a:off x="8469213" y="4704292"/>
            <a:ext cx="2520000" cy="360000"/>
          </a:xfrm>
          <a:prstGeom prst="roundRect">
            <a:avLst/>
          </a:prstGeom>
          <a:solidFill>
            <a:srgbClr val="59C2F1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8" name="Suorakulmio: Pyöristetyt kulmat 17">
            <a:extLst>
              <a:ext uri="{FF2B5EF4-FFF2-40B4-BE49-F238E27FC236}">
                <a16:creationId xmlns:a16="http://schemas.microsoft.com/office/drawing/2014/main" id="{8DA0C85D-812D-10E5-822B-004B9DF9F480}"/>
              </a:ext>
            </a:extLst>
          </p:cNvPr>
          <p:cNvSpPr/>
          <p:nvPr userDrawn="1"/>
        </p:nvSpPr>
        <p:spPr>
          <a:xfrm>
            <a:off x="8469213" y="5540053"/>
            <a:ext cx="2520000" cy="360000"/>
          </a:xfrm>
          <a:prstGeom prst="roundRect">
            <a:avLst/>
          </a:prstGeom>
          <a:solidFill>
            <a:srgbClr val="59C2F1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9" name="Suorakulmio: Pyöristetyt kulmat 18">
            <a:extLst>
              <a:ext uri="{FF2B5EF4-FFF2-40B4-BE49-F238E27FC236}">
                <a16:creationId xmlns:a16="http://schemas.microsoft.com/office/drawing/2014/main" id="{37FF37CC-91D3-5BD3-D4A9-F34E1AAD541A}"/>
              </a:ext>
            </a:extLst>
          </p:cNvPr>
          <p:cNvSpPr/>
          <p:nvPr userDrawn="1"/>
        </p:nvSpPr>
        <p:spPr>
          <a:xfrm>
            <a:off x="8469213" y="2096289"/>
            <a:ext cx="2520000" cy="54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Kahdelle riville</a:t>
            </a:r>
          </a:p>
        </p:txBody>
      </p:sp>
      <p:sp>
        <p:nvSpPr>
          <p:cNvPr id="20" name="Suorakulmio: Pyöristetyt kulmat 19">
            <a:extLst>
              <a:ext uri="{FF2B5EF4-FFF2-40B4-BE49-F238E27FC236}">
                <a16:creationId xmlns:a16="http://schemas.microsoft.com/office/drawing/2014/main" id="{0A743CCE-E6BC-994E-C6BF-DCD6A2A00304}"/>
              </a:ext>
            </a:extLst>
          </p:cNvPr>
          <p:cNvSpPr/>
          <p:nvPr userDrawn="1"/>
        </p:nvSpPr>
        <p:spPr>
          <a:xfrm>
            <a:off x="8469213" y="1677166"/>
            <a:ext cx="2520000" cy="36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21" name="Suorakulmio: Pyöristetyt kulmat 20">
            <a:extLst>
              <a:ext uri="{FF2B5EF4-FFF2-40B4-BE49-F238E27FC236}">
                <a16:creationId xmlns:a16="http://schemas.microsoft.com/office/drawing/2014/main" id="{97AB906C-C99A-0FA6-5BDE-2C9B2ACF0CD3}"/>
              </a:ext>
            </a:extLst>
          </p:cNvPr>
          <p:cNvSpPr/>
          <p:nvPr userDrawn="1"/>
        </p:nvSpPr>
        <p:spPr>
          <a:xfrm>
            <a:off x="8469213" y="5123370"/>
            <a:ext cx="2520000" cy="360000"/>
          </a:xfrm>
          <a:prstGeom prst="roundRect">
            <a:avLst/>
          </a:prstGeom>
          <a:solidFill>
            <a:srgbClr val="59C2F1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22" name="Suorakulmio: Pyöristetyt kulmat 21">
            <a:extLst>
              <a:ext uri="{FF2B5EF4-FFF2-40B4-BE49-F238E27FC236}">
                <a16:creationId xmlns:a16="http://schemas.microsoft.com/office/drawing/2014/main" id="{473B9DEE-1A7A-8AC2-B205-3125C3F789A1}"/>
              </a:ext>
            </a:extLst>
          </p:cNvPr>
          <p:cNvSpPr/>
          <p:nvPr userDrawn="1"/>
        </p:nvSpPr>
        <p:spPr>
          <a:xfrm>
            <a:off x="8469213" y="1247064"/>
            <a:ext cx="2520000" cy="36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23" name="Suorakulmio: Pyöristetyt kulmat 22">
            <a:extLst>
              <a:ext uri="{FF2B5EF4-FFF2-40B4-BE49-F238E27FC236}">
                <a16:creationId xmlns:a16="http://schemas.microsoft.com/office/drawing/2014/main" id="{A3B70ABF-9E49-A182-66B7-CF8C2AB10F34}"/>
              </a:ext>
            </a:extLst>
          </p:cNvPr>
          <p:cNvSpPr/>
          <p:nvPr userDrawn="1"/>
        </p:nvSpPr>
        <p:spPr>
          <a:xfrm>
            <a:off x="8469213" y="3109526"/>
            <a:ext cx="2520000" cy="36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24" name="Suorakulmio: Pyöristetyt kulmat 23">
            <a:extLst>
              <a:ext uri="{FF2B5EF4-FFF2-40B4-BE49-F238E27FC236}">
                <a16:creationId xmlns:a16="http://schemas.microsoft.com/office/drawing/2014/main" id="{5FFBFBA2-A9AF-BD06-D000-F53D734244B7}"/>
              </a:ext>
            </a:extLst>
          </p:cNvPr>
          <p:cNvSpPr/>
          <p:nvPr userDrawn="1"/>
        </p:nvSpPr>
        <p:spPr>
          <a:xfrm>
            <a:off x="806881" y="2692925"/>
            <a:ext cx="2520000" cy="360000"/>
          </a:xfrm>
          <a:prstGeom prst="round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25" name="Suorakulmio: Pyöristetyt kulmat 24">
            <a:extLst>
              <a:ext uri="{FF2B5EF4-FFF2-40B4-BE49-F238E27FC236}">
                <a16:creationId xmlns:a16="http://schemas.microsoft.com/office/drawing/2014/main" id="{05261869-24EB-6E35-7DF0-5A0AE9215BEA}"/>
              </a:ext>
            </a:extLst>
          </p:cNvPr>
          <p:cNvSpPr/>
          <p:nvPr userDrawn="1"/>
        </p:nvSpPr>
        <p:spPr>
          <a:xfrm>
            <a:off x="806881" y="2096289"/>
            <a:ext cx="2520000" cy="540000"/>
          </a:xfrm>
          <a:prstGeom prst="round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Kahdelle riville</a:t>
            </a:r>
          </a:p>
        </p:txBody>
      </p:sp>
      <p:sp>
        <p:nvSpPr>
          <p:cNvPr id="26" name="Suorakulmio: Pyöristetyt kulmat 25">
            <a:extLst>
              <a:ext uri="{FF2B5EF4-FFF2-40B4-BE49-F238E27FC236}">
                <a16:creationId xmlns:a16="http://schemas.microsoft.com/office/drawing/2014/main" id="{C128A929-5D80-0874-6A2B-527DE8E25840}"/>
              </a:ext>
            </a:extLst>
          </p:cNvPr>
          <p:cNvSpPr/>
          <p:nvPr userDrawn="1"/>
        </p:nvSpPr>
        <p:spPr>
          <a:xfrm>
            <a:off x="806881" y="1677166"/>
            <a:ext cx="2520000" cy="360000"/>
          </a:xfrm>
          <a:prstGeom prst="round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27" name="Suorakulmio: Pyöristetyt kulmat 26">
            <a:extLst>
              <a:ext uri="{FF2B5EF4-FFF2-40B4-BE49-F238E27FC236}">
                <a16:creationId xmlns:a16="http://schemas.microsoft.com/office/drawing/2014/main" id="{D2FF61AF-506E-6B84-0DA8-255A2207B5D3}"/>
              </a:ext>
            </a:extLst>
          </p:cNvPr>
          <p:cNvSpPr/>
          <p:nvPr userDrawn="1"/>
        </p:nvSpPr>
        <p:spPr>
          <a:xfrm>
            <a:off x="806881" y="1247064"/>
            <a:ext cx="2520000" cy="360000"/>
          </a:xfrm>
          <a:prstGeom prst="round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28" name="Suorakulmio: Pyöristetyt kulmat 27">
            <a:extLst>
              <a:ext uri="{FF2B5EF4-FFF2-40B4-BE49-F238E27FC236}">
                <a16:creationId xmlns:a16="http://schemas.microsoft.com/office/drawing/2014/main" id="{BC68F1EA-992D-3D3C-3BAC-ABDE9EC0EC3C}"/>
              </a:ext>
            </a:extLst>
          </p:cNvPr>
          <p:cNvSpPr/>
          <p:nvPr userDrawn="1"/>
        </p:nvSpPr>
        <p:spPr>
          <a:xfrm>
            <a:off x="806881" y="3109526"/>
            <a:ext cx="2520000" cy="360000"/>
          </a:xfrm>
          <a:prstGeom prst="round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</p:spTree>
    <p:extLst>
      <p:ext uri="{BB962C8B-B14F-4D97-AF65-F5344CB8AC3E}">
        <p14:creationId xmlns:p14="http://schemas.microsoft.com/office/powerpoint/2010/main" val="40711198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uora yhdysviiva 2">
            <a:extLst>
              <a:ext uri="{FF2B5EF4-FFF2-40B4-BE49-F238E27FC236}">
                <a16:creationId xmlns:a16="http://schemas.microsoft.com/office/drawing/2014/main" id="{A7A59A77-1DC3-0FB9-634E-60476FB34141}"/>
              </a:ext>
            </a:extLst>
          </p:cNvPr>
          <p:cNvCxnSpPr>
            <a:cxnSpLocks/>
            <a:stCxn id="18" idx="1"/>
          </p:cNvCxnSpPr>
          <p:nvPr userDrawn="1"/>
        </p:nvCxnSpPr>
        <p:spPr>
          <a:xfrm>
            <a:off x="10438582" y="2026094"/>
            <a:ext cx="0" cy="1330534"/>
          </a:xfrm>
          <a:prstGeom prst="line">
            <a:avLst/>
          </a:prstGeom>
          <a:ln w="1270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uora yhdysviiva 3">
            <a:extLst>
              <a:ext uri="{FF2B5EF4-FFF2-40B4-BE49-F238E27FC236}">
                <a16:creationId xmlns:a16="http://schemas.microsoft.com/office/drawing/2014/main" id="{0119506E-CD5C-2988-640F-847F638A5B90}"/>
              </a:ext>
            </a:extLst>
          </p:cNvPr>
          <p:cNvCxnSpPr>
            <a:cxnSpLocks/>
          </p:cNvCxnSpPr>
          <p:nvPr userDrawn="1"/>
        </p:nvCxnSpPr>
        <p:spPr>
          <a:xfrm>
            <a:off x="8211038" y="1932631"/>
            <a:ext cx="0" cy="2151689"/>
          </a:xfrm>
          <a:prstGeom prst="line">
            <a:avLst/>
          </a:prstGeom>
          <a:ln w="1270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40C52504-17DF-8104-073C-EFE44F03A01D}"/>
              </a:ext>
            </a:extLst>
          </p:cNvPr>
          <p:cNvCxnSpPr/>
          <p:nvPr userDrawn="1"/>
        </p:nvCxnSpPr>
        <p:spPr>
          <a:xfrm>
            <a:off x="3764230" y="1458173"/>
            <a:ext cx="0" cy="1194481"/>
          </a:xfrm>
          <a:prstGeom prst="line">
            <a:avLst/>
          </a:prstGeom>
          <a:ln w="1270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10A5E962-CDD1-E482-83F9-BDBC2D1F971F}"/>
              </a:ext>
            </a:extLst>
          </p:cNvPr>
          <p:cNvCxnSpPr>
            <a:cxnSpLocks/>
            <a:stCxn id="9" idx="1"/>
          </p:cNvCxnSpPr>
          <p:nvPr userDrawn="1"/>
        </p:nvCxnSpPr>
        <p:spPr>
          <a:xfrm flipH="1">
            <a:off x="1526157" y="2026094"/>
            <a:ext cx="4114" cy="1398041"/>
          </a:xfrm>
          <a:prstGeom prst="line">
            <a:avLst/>
          </a:prstGeom>
          <a:ln w="1270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tsikko 1">
            <a:extLst>
              <a:ext uri="{FF2B5EF4-FFF2-40B4-BE49-F238E27FC236}">
                <a16:creationId xmlns:a16="http://schemas.microsoft.com/office/drawing/2014/main" id="{0B185FB5-B9AD-6D2B-F743-F32807F8D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8449" y="113528"/>
            <a:ext cx="9432587" cy="856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i-FI">
                <a:latin typeface="+mn-lt"/>
              </a:rPr>
              <a:t>Tarkempi kvartaalikohtainen aikataulu</a:t>
            </a:r>
          </a:p>
        </p:txBody>
      </p:sp>
      <p:sp>
        <p:nvSpPr>
          <p:cNvPr id="8" name="Vapaamuotoinen: Muoto 7">
            <a:extLst>
              <a:ext uri="{FF2B5EF4-FFF2-40B4-BE49-F238E27FC236}">
                <a16:creationId xmlns:a16="http://schemas.microsoft.com/office/drawing/2014/main" id="{6EFF0AF0-F3C0-F6B3-5C4E-12196CA3E874}"/>
              </a:ext>
            </a:extLst>
          </p:cNvPr>
          <p:cNvSpPr/>
          <p:nvPr userDrawn="1"/>
        </p:nvSpPr>
        <p:spPr>
          <a:xfrm>
            <a:off x="475637" y="288501"/>
            <a:ext cx="681827" cy="681827"/>
          </a:xfrm>
          <a:custGeom>
            <a:avLst/>
            <a:gdLst>
              <a:gd name="connsiteX0" fmla="*/ 0 w 1711594"/>
              <a:gd name="connsiteY0" fmla="*/ 1711594 h 1711594"/>
              <a:gd name="connsiteX1" fmla="*/ 1711594 w 1711594"/>
              <a:gd name="connsiteY1" fmla="*/ 0 h 1711594"/>
              <a:gd name="connsiteX2" fmla="*/ 1711594 w 1711594"/>
              <a:gd name="connsiteY2" fmla="*/ 1711594 h 1711594"/>
              <a:gd name="connsiteX3" fmla="*/ 0 w 1711594"/>
              <a:gd name="connsiteY3" fmla="*/ 1711594 h 1711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1594" h="1711594">
                <a:moveTo>
                  <a:pt x="0" y="0"/>
                </a:moveTo>
                <a:cubicBezTo>
                  <a:pt x="945287" y="0"/>
                  <a:pt x="1711594" y="766307"/>
                  <a:pt x="1711594" y="1711594"/>
                </a:cubicBezTo>
                <a:lnTo>
                  <a:pt x="0" y="17115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0" tIns="252000" rIns="144000" bIns="144000" numCol="1" spcCol="1270" anchor="ctr" anchorCtr="0">
            <a:noAutofit/>
          </a:bodyPr>
          <a:lstStyle/>
          <a:p>
            <a:pPr marL="0" marR="0" lvl="0" indent="0" algn="ctr" defTabSz="1822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Q1</a:t>
            </a:r>
          </a:p>
        </p:txBody>
      </p:sp>
      <p:sp>
        <p:nvSpPr>
          <p:cNvPr id="9" name="Suorakulmio: Yläkulmat pyöristetty 8">
            <a:extLst>
              <a:ext uri="{FF2B5EF4-FFF2-40B4-BE49-F238E27FC236}">
                <a16:creationId xmlns:a16="http://schemas.microsoft.com/office/drawing/2014/main" id="{1839D22D-CB57-898D-039B-AA1BD9735236}"/>
              </a:ext>
            </a:extLst>
          </p:cNvPr>
          <p:cNvSpPr/>
          <p:nvPr userDrawn="1"/>
        </p:nvSpPr>
        <p:spPr>
          <a:xfrm>
            <a:off x="488223" y="1408806"/>
            <a:ext cx="2084095" cy="617288"/>
          </a:xfrm>
          <a:prstGeom prst="round2Same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9435FD70-D05F-E87F-76D0-2626B4B41421}"/>
              </a:ext>
            </a:extLst>
          </p:cNvPr>
          <p:cNvSpPr/>
          <p:nvPr userDrawn="1"/>
        </p:nvSpPr>
        <p:spPr>
          <a:xfrm>
            <a:off x="488222" y="2134004"/>
            <a:ext cx="2084095" cy="576293"/>
          </a:xfrm>
          <a:prstGeom prst="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8000" tIns="72000" rIns="108000" bIns="7200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Tarkempi kuvaus ja aikataulu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A77F11C3-1282-01DC-700F-4F363F87BF01}"/>
              </a:ext>
            </a:extLst>
          </p:cNvPr>
          <p:cNvSpPr/>
          <p:nvPr userDrawn="1"/>
        </p:nvSpPr>
        <p:spPr>
          <a:xfrm>
            <a:off x="475637" y="2839467"/>
            <a:ext cx="2084095" cy="576293"/>
          </a:xfrm>
          <a:prstGeom prst="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tIns="72000" rIns="108000" bIns="7200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Tarkempi kuvaus ja aikataulu</a:t>
            </a:r>
          </a:p>
        </p:txBody>
      </p:sp>
      <p:sp>
        <p:nvSpPr>
          <p:cNvPr id="12" name="Suorakulmio: Yläkulmat pyöristetty 11">
            <a:extLst>
              <a:ext uri="{FF2B5EF4-FFF2-40B4-BE49-F238E27FC236}">
                <a16:creationId xmlns:a16="http://schemas.microsoft.com/office/drawing/2014/main" id="{07D032CA-D4C9-376F-5766-2A378F24C01A}"/>
              </a:ext>
            </a:extLst>
          </p:cNvPr>
          <p:cNvSpPr/>
          <p:nvPr userDrawn="1"/>
        </p:nvSpPr>
        <p:spPr>
          <a:xfrm>
            <a:off x="2724239" y="1408806"/>
            <a:ext cx="2084095" cy="617288"/>
          </a:xfrm>
          <a:prstGeom prst="round2Same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E92FBB0F-14C4-1526-5B14-264A6BCF312B}"/>
              </a:ext>
            </a:extLst>
          </p:cNvPr>
          <p:cNvSpPr/>
          <p:nvPr userDrawn="1"/>
        </p:nvSpPr>
        <p:spPr>
          <a:xfrm>
            <a:off x="2741391" y="2134004"/>
            <a:ext cx="2084095" cy="576293"/>
          </a:xfrm>
          <a:prstGeom prst="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8000" tIns="72000" rIns="108000" bIns="7200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Tarkempi kuvaus ja aikataulu</a:t>
            </a:r>
          </a:p>
        </p:txBody>
      </p:sp>
      <p:sp>
        <p:nvSpPr>
          <p:cNvPr id="14" name="Suorakulmio: Yläkulmat pyöristetty 13">
            <a:extLst>
              <a:ext uri="{FF2B5EF4-FFF2-40B4-BE49-F238E27FC236}">
                <a16:creationId xmlns:a16="http://schemas.microsoft.com/office/drawing/2014/main" id="{B55BD6D3-4841-CA45-FBAE-3797D541FF56}"/>
              </a:ext>
            </a:extLst>
          </p:cNvPr>
          <p:cNvSpPr/>
          <p:nvPr userDrawn="1"/>
        </p:nvSpPr>
        <p:spPr>
          <a:xfrm>
            <a:off x="7168993" y="1408806"/>
            <a:ext cx="2084095" cy="617288"/>
          </a:xfrm>
          <a:prstGeom prst="round2Same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1C474AB0-2572-20AF-9FB4-6C2FFC481D14}"/>
              </a:ext>
            </a:extLst>
          </p:cNvPr>
          <p:cNvSpPr/>
          <p:nvPr userDrawn="1"/>
        </p:nvSpPr>
        <p:spPr>
          <a:xfrm>
            <a:off x="7168992" y="2134004"/>
            <a:ext cx="2084095" cy="791737"/>
          </a:xfrm>
          <a:prstGeom prst="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8000" tIns="72000" rIns="108000" bIns="7200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Tarkempi kuvaus ja aikataulu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>
                <a:solidFill>
                  <a:srgbClr val="000000"/>
                </a:solidFill>
                <a:latin typeface="Calibri" panose="020F0502020204030204"/>
              </a:rPr>
              <a:t>Ym.</a:t>
            </a:r>
            <a:endParaRPr kumimoji="0" lang="fi-FI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A3C3873D-D471-7017-6A87-48B17F18B114}"/>
              </a:ext>
            </a:extLst>
          </p:cNvPr>
          <p:cNvSpPr/>
          <p:nvPr userDrawn="1"/>
        </p:nvSpPr>
        <p:spPr>
          <a:xfrm>
            <a:off x="7168991" y="3045908"/>
            <a:ext cx="2084095" cy="576293"/>
          </a:xfrm>
          <a:prstGeom prst="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tIns="72000" rIns="108000" bIns="7200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Tarkempi kuvaus ja aikataulu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18F7F77D-CDF2-2F71-ED79-802D220C079C}"/>
              </a:ext>
            </a:extLst>
          </p:cNvPr>
          <p:cNvSpPr/>
          <p:nvPr userDrawn="1"/>
        </p:nvSpPr>
        <p:spPr>
          <a:xfrm>
            <a:off x="7168990" y="3742368"/>
            <a:ext cx="2084095" cy="576293"/>
          </a:xfrm>
          <a:prstGeom prst="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tIns="72000" rIns="108000" bIns="7200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Tarkempi kuvaus ja aikataulu</a:t>
            </a:r>
          </a:p>
        </p:txBody>
      </p:sp>
      <p:sp>
        <p:nvSpPr>
          <p:cNvPr id="18" name="Suorakulmio: Yläkulmat pyöristetty 17">
            <a:extLst>
              <a:ext uri="{FF2B5EF4-FFF2-40B4-BE49-F238E27FC236}">
                <a16:creationId xmlns:a16="http://schemas.microsoft.com/office/drawing/2014/main" id="{82941D25-E77B-3695-CBB2-3EEFEF82817C}"/>
              </a:ext>
            </a:extLst>
          </p:cNvPr>
          <p:cNvSpPr/>
          <p:nvPr userDrawn="1"/>
        </p:nvSpPr>
        <p:spPr>
          <a:xfrm>
            <a:off x="9396534" y="1408806"/>
            <a:ext cx="2084095" cy="617288"/>
          </a:xfrm>
          <a:prstGeom prst="round2Same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67BAA300-CF18-7D9D-6B23-8C52ED17271D}"/>
              </a:ext>
            </a:extLst>
          </p:cNvPr>
          <p:cNvSpPr/>
          <p:nvPr userDrawn="1"/>
        </p:nvSpPr>
        <p:spPr>
          <a:xfrm>
            <a:off x="9396533" y="2134004"/>
            <a:ext cx="2084095" cy="791737"/>
          </a:xfrm>
          <a:prstGeom prst="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8000" tIns="72000" rIns="108000" bIns="7200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Tarkempi kuvaus ja aikataulu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Ym.</a:t>
            </a:r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3097F5FE-8A36-A269-02CA-6F741AAC634C}"/>
              </a:ext>
            </a:extLst>
          </p:cNvPr>
          <p:cNvSpPr/>
          <p:nvPr userDrawn="1"/>
        </p:nvSpPr>
        <p:spPr>
          <a:xfrm>
            <a:off x="9396532" y="3056536"/>
            <a:ext cx="2084095" cy="1222624"/>
          </a:xfrm>
          <a:prstGeom prst="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tIns="72000" rIns="108000" bIns="7200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Tarkempi kuvaus ja aikataulu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>
                <a:solidFill>
                  <a:srgbClr val="000000"/>
                </a:solidFill>
                <a:latin typeface="Calibri" panose="020F0502020204030204"/>
              </a:rPr>
              <a:t>Ym.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Ym.</a:t>
            </a:r>
          </a:p>
        </p:txBody>
      </p: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C162C0CD-C570-858F-B107-2339FE56B6CB}"/>
              </a:ext>
            </a:extLst>
          </p:cNvPr>
          <p:cNvCxnSpPr>
            <a:cxnSpLocks/>
          </p:cNvCxnSpPr>
          <p:nvPr userDrawn="1"/>
        </p:nvCxnSpPr>
        <p:spPr>
          <a:xfrm>
            <a:off x="6009451" y="1887075"/>
            <a:ext cx="0" cy="679144"/>
          </a:xfrm>
          <a:prstGeom prst="line">
            <a:avLst/>
          </a:prstGeom>
          <a:ln w="1270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uorakulmio: Yläkulmat pyöristetty 21">
            <a:extLst>
              <a:ext uri="{FF2B5EF4-FFF2-40B4-BE49-F238E27FC236}">
                <a16:creationId xmlns:a16="http://schemas.microsoft.com/office/drawing/2014/main" id="{23386FCD-6601-7DC3-1F0F-6E2621440344}"/>
              </a:ext>
            </a:extLst>
          </p:cNvPr>
          <p:cNvSpPr/>
          <p:nvPr userDrawn="1"/>
        </p:nvSpPr>
        <p:spPr>
          <a:xfrm>
            <a:off x="4956771" y="1408806"/>
            <a:ext cx="2084095" cy="617288"/>
          </a:xfrm>
          <a:prstGeom prst="round2Same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07B3E369-54AA-E3F4-4637-BDA5C90E7D4F}"/>
              </a:ext>
            </a:extLst>
          </p:cNvPr>
          <p:cNvSpPr/>
          <p:nvPr userDrawn="1"/>
        </p:nvSpPr>
        <p:spPr>
          <a:xfrm>
            <a:off x="4967403" y="2134004"/>
            <a:ext cx="2084095" cy="576293"/>
          </a:xfrm>
          <a:prstGeom prst="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8000" tIns="72000" rIns="108000" bIns="7200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Tarkempi kuvaus ja aikataulu</a:t>
            </a:r>
          </a:p>
        </p:txBody>
      </p:sp>
    </p:spTree>
    <p:extLst>
      <p:ext uri="{BB962C8B-B14F-4D97-AF65-F5344CB8AC3E}">
        <p14:creationId xmlns:p14="http://schemas.microsoft.com/office/powerpoint/2010/main" val="8550793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uora yhdysviiva 2">
            <a:extLst>
              <a:ext uri="{FF2B5EF4-FFF2-40B4-BE49-F238E27FC236}">
                <a16:creationId xmlns:a16="http://schemas.microsoft.com/office/drawing/2014/main" id="{F92B8567-C9AD-BB04-2A97-EBA19CED38F4}"/>
              </a:ext>
            </a:extLst>
          </p:cNvPr>
          <p:cNvCxnSpPr/>
          <p:nvPr userDrawn="1"/>
        </p:nvCxnSpPr>
        <p:spPr>
          <a:xfrm>
            <a:off x="9393925" y="2025214"/>
            <a:ext cx="0" cy="1194481"/>
          </a:xfrm>
          <a:prstGeom prst="line">
            <a:avLst/>
          </a:prstGeom>
          <a:ln w="127000">
            <a:solidFill>
              <a:srgbClr val="59C2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uora yhdysviiva 3">
            <a:extLst>
              <a:ext uri="{FF2B5EF4-FFF2-40B4-BE49-F238E27FC236}">
                <a16:creationId xmlns:a16="http://schemas.microsoft.com/office/drawing/2014/main" id="{E80A91E5-7995-5C71-4BC1-019F0057749F}"/>
              </a:ext>
            </a:extLst>
          </p:cNvPr>
          <p:cNvCxnSpPr>
            <a:cxnSpLocks/>
          </p:cNvCxnSpPr>
          <p:nvPr userDrawn="1"/>
        </p:nvCxnSpPr>
        <p:spPr>
          <a:xfrm>
            <a:off x="7079540" y="1921998"/>
            <a:ext cx="0" cy="2337984"/>
          </a:xfrm>
          <a:prstGeom prst="line">
            <a:avLst/>
          </a:prstGeom>
          <a:ln w="127000">
            <a:solidFill>
              <a:srgbClr val="59C2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111A5DDB-7CE6-D5F9-438D-A8B995D8C9C4}"/>
              </a:ext>
            </a:extLst>
          </p:cNvPr>
          <p:cNvCxnSpPr/>
          <p:nvPr userDrawn="1"/>
        </p:nvCxnSpPr>
        <p:spPr>
          <a:xfrm>
            <a:off x="4772829" y="1602460"/>
            <a:ext cx="0" cy="1194481"/>
          </a:xfrm>
          <a:prstGeom prst="line">
            <a:avLst/>
          </a:prstGeom>
          <a:ln w="127000">
            <a:solidFill>
              <a:srgbClr val="59C2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A19B7CE5-3EDD-7D51-F89A-AF40C1BD7084}"/>
              </a:ext>
            </a:extLst>
          </p:cNvPr>
          <p:cNvCxnSpPr/>
          <p:nvPr userDrawn="1"/>
        </p:nvCxnSpPr>
        <p:spPr>
          <a:xfrm>
            <a:off x="2460496" y="1840794"/>
            <a:ext cx="0" cy="1194481"/>
          </a:xfrm>
          <a:prstGeom prst="line">
            <a:avLst/>
          </a:prstGeom>
          <a:ln w="127000">
            <a:solidFill>
              <a:srgbClr val="59C2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Vapaamuotoinen: Muoto 6">
            <a:extLst>
              <a:ext uri="{FF2B5EF4-FFF2-40B4-BE49-F238E27FC236}">
                <a16:creationId xmlns:a16="http://schemas.microsoft.com/office/drawing/2014/main" id="{0FE991B6-F0AA-3B0B-3877-B7223E8FE71D}"/>
              </a:ext>
            </a:extLst>
          </p:cNvPr>
          <p:cNvSpPr/>
          <p:nvPr userDrawn="1"/>
        </p:nvSpPr>
        <p:spPr>
          <a:xfrm>
            <a:off x="475637" y="288501"/>
            <a:ext cx="681827" cy="681827"/>
          </a:xfrm>
          <a:custGeom>
            <a:avLst/>
            <a:gdLst>
              <a:gd name="connsiteX0" fmla="*/ 0 w 1711594"/>
              <a:gd name="connsiteY0" fmla="*/ 1711594 h 1711594"/>
              <a:gd name="connsiteX1" fmla="*/ 1711594 w 1711594"/>
              <a:gd name="connsiteY1" fmla="*/ 0 h 1711594"/>
              <a:gd name="connsiteX2" fmla="*/ 1711594 w 1711594"/>
              <a:gd name="connsiteY2" fmla="*/ 1711594 h 1711594"/>
              <a:gd name="connsiteX3" fmla="*/ 0 w 1711594"/>
              <a:gd name="connsiteY3" fmla="*/ 1711594 h 1711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1594" h="1711594">
                <a:moveTo>
                  <a:pt x="1711594" y="0"/>
                </a:moveTo>
                <a:cubicBezTo>
                  <a:pt x="1711594" y="945287"/>
                  <a:pt x="945287" y="1711594"/>
                  <a:pt x="0" y="1711594"/>
                </a:cubicBezTo>
                <a:lnTo>
                  <a:pt x="0" y="0"/>
                </a:lnTo>
                <a:lnTo>
                  <a:pt x="1711594" y="0"/>
                </a:lnTo>
                <a:close/>
              </a:path>
            </a:pathLst>
          </a:custGeom>
          <a:solidFill>
            <a:srgbClr val="59C2F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44000" rIns="144000" bIns="252000" numCol="1" spcCol="1270" anchor="ctr" anchorCtr="0">
            <a:noAutofit/>
          </a:bodyPr>
          <a:lstStyle/>
          <a:p>
            <a:pPr marL="0" marR="0" lvl="0" indent="0" algn="ctr" defTabSz="1822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Q2</a:t>
            </a:r>
          </a:p>
        </p:txBody>
      </p:sp>
      <p:sp>
        <p:nvSpPr>
          <p:cNvPr id="8" name="Suorakulmio: Yläkulmat pyöristetty 7">
            <a:extLst>
              <a:ext uri="{FF2B5EF4-FFF2-40B4-BE49-F238E27FC236}">
                <a16:creationId xmlns:a16="http://schemas.microsoft.com/office/drawing/2014/main" id="{02011850-F2AF-65B7-2734-5EC76892D65B}"/>
              </a:ext>
            </a:extLst>
          </p:cNvPr>
          <p:cNvSpPr/>
          <p:nvPr userDrawn="1"/>
        </p:nvSpPr>
        <p:spPr>
          <a:xfrm>
            <a:off x="1418451" y="1408806"/>
            <a:ext cx="2084095" cy="617288"/>
          </a:xfrm>
          <a:prstGeom prst="round2SameRect">
            <a:avLst/>
          </a:prstGeom>
          <a:solidFill>
            <a:srgbClr val="59C2F1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7AC9E922-3012-0671-7F8E-6FB6855B91B1}"/>
              </a:ext>
            </a:extLst>
          </p:cNvPr>
          <p:cNvSpPr/>
          <p:nvPr userDrawn="1"/>
        </p:nvSpPr>
        <p:spPr>
          <a:xfrm>
            <a:off x="1418450" y="2123371"/>
            <a:ext cx="2084095" cy="576293"/>
          </a:xfrm>
          <a:prstGeom prst="rect">
            <a:avLst/>
          </a:prstGeom>
          <a:ln w="28575">
            <a:solidFill>
              <a:srgbClr val="59C2F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>
                <a:solidFill>
                  <a:srgbClr val="000000"/>
                </a:solidFill>
              </a:rPr>
              <a:t>Tarkempi kuvaus ja aikataulu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F7159077-63B3-35E8-1D91-055AC66648EC}"/>
              </a:ext>
            </a:extLst>
          </p:cNvPr>
          <p:cNvSpPr/>
          <p:nvPr userDrawn="1"/>
        </p:nvSpPr>
        <p:spPr>
          <a:xfrm>
            <a:off x="1418449" y="2796941"/>
            <a:ext cx="2084095" cy="576293"/>
          </a:xfrm>
          <a:prstGeom prst="rect">
            <a:avLst/>
          </a:prstGeom>
          <a:ln w="28575">
            <a:solidFill>
              <a:srgbClr val="59C2F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>
                <a:solidFill>
                  <a:srgbClr val="000000"/>
                </a:solidFill>
              </a:rPr>
              <a:t>Tarkempi kuvaus ja aikataulu</a:t>
            </a:r>
          </a:p>
        </p:txBody>
      </p:sp>
      <p:sp>
        <p:nvSpPr>
          <p:cNvPr id="11" name="Suorakulmio: Yläkulmat pyöristetty 10">
            <a:extLst>
              <a:ext uri="{FF2B5EF4-FFF2-40B4-BE49-F238E27FC236}">
                <a16:creationId xmlns:a16="http://schemas.microsoft.com/office/drawing/2014/main" id="{1FD5A338-F1B1-B4DB-83F6-376295D6B1CB}"/>
              </a:ext>
            </a:extLst>
          </p:cNvPr>
          <p:cNvSpPr/>
          <p:nvPr userDrawn="1"/>
        </p:nvSpPr>
        <p:spPr>
          <a:xfrm>
            <a:off x="3732838" y="1408806"/>
            <a:ext cx="2084095" cy="617288"/>
          </a:xfrm>
          <a:prstGeom prst="round2SameRect">
            <a:avLst/>
          </a:prstGeom>
          <a:solidFill>
            <a:srgbClr val="59C2F1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B497179E-762D-CF97-61DF-14A96D8A8AE0}"/>
              </a:ext>
            </a:extLst>
          </p:cNvPr>
          <p:cNvSpPr/>
          <p:nvPr userDrawn="1"/>
        </p:nvSpPr>
        <p:spPr>
          <a:xfrm>
            <a:off x="3732837" y="2123371"/>
            <a:ext cx="2084095" cy="576293"/>
          </a:xfrm>
          <a:prstGeom prst="rect">
            <a:avLst/>
          </a:prstGeom>
          <a:ln w="28575">
            <a:solidFill>
              <a:srgbClr val="59C2F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>
                <a:solidFill>
                  <a:srgbClr val="000000"/>
                </a:solidFill>
              </a:rPr>
              <a:t>Tarkempi kuvaus ja aikataulu</a:t>
            </a:r>
          </a:p>
        </p:txBody>
      </p:sp>
      <p:sp>
        <p:nvSpPr>
          <p:cNvPr id="13" name="Suorakulmio: Yläkulmat pyöristetty 12">
            <a:extLst>
              <a:ext uri="{FF2B5EF4-FFF2-40B4-BE49-F238E27FC236}">
                <a16:creationId xmlns:a16="http://schemas.microsoft.com/office/drawing/2014/main" id="{1438BBEF-7269-2455-9663-FA45B8028E03}"/>
              </a:ext>
            </a:extLst>
          </p:cNvPr>
          <p:cNvSpPr/>
          <p:nvPr userDrawn="1"/>
        </p:nvSpPr>
        <p:spPr>
          <a:xfrm>
            <a:off x="6037495" y="1408806"/>
            <a:ext cx="2084095" cy="617288"/>
          </a:xfrm>
          <a:prstGeom prst="round2SameRect">
            <a:avLst/>
          </a:prstGeom>
          <a:solidFill>
            <a:srgbClr val="59C2F1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0AEB0906-097B-3D1B-5F26-418D464F2869}"/>
              </a:ext>
            </a:extLst>
          </p:cNvPr>
          <p:cNvSpPr/>
          <p:nvPr userDrawn="1"/>
        </p:nvSpPr>
        <p:spPr>
          <a:xfrm>
            <a:off x="6037494" y="2123371"/>
            <a:ext cx="2084095" cy="576293"/>
          </a:xfrm>
          <a:prstGeom prst="rect">
            <a:avLst/>
          </a:prstGeom>
          <a:ln w="28575">
            <a:solidFill>
              <a:srgbClr val="59C2F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>
                <a:solidFill>
                  <a:srgbClr val="000000"/>
                </a:solidFill>
              </a:rPr>
              <a:t>Tarkempi kuvaus ja aikataulu</a:t>
            </a: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A49CE25A-55FD-2F41-D297-BC42642F9645}"/>
              </a:ext>
            </a:extLst>
          </p:cNvPr>
          <p:cNvSpPr/>
          <p:nvPr userDrawn="1"/>
        </p:nvSpPr>
        <p:spPr>
          <a:xfrm>
            <a:off x="6037493" y="2821915"/>
            <a:ext cx="2084095" cy="1007181"/>
          </a:xfrm>
          <a:prstGeom prst="rect">
            <a:avLst/>
          </a:prstGeom>
          <a:ln w="28575">
            <a:solidFill>
              <a:srgbClr val="59C2F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>
                <a:solidFill>
                  <a:srgbClr val="000000"/>
                </a:solidFill>
              </a:rPr>
              <a:t>Tarkempi kuvaus ja aikataulu</a:t>
            </a:r>
          </a:p>
          <a:p>
            <a:pPr lvl="0" algn="ctr">
              <a:defRPr/>
            </a:pPr>
            <a:r>
              <a:rPr lang="fi-FI" sz="1400">
                <a:solidFill>
                  <a:srgbClr val="000000"/>
                </a:solidFill>
              </a:rPr>
              <a:t>Ym.</a:t>
            </a:r>
          </a:p>
          <a:p>
            <a:pPr lvl="0" algn="ctr">
              <a:defRPr/>
            </a:pPr>
            <a:r>
              <a:rPr lang="fi-FI" sz="1400">
                <a:solidFill>
                  <a:srgbClr val="000000"/>
                </a:solidFill>
              </a:rPr>
              <a:t>Ym.</a:t>
            </a:r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8F7C71C1-0486-1D84-DC44-ECD5F6AD3F0F}"/>
              </a:ext>
            </a:extLst>
          </p:cNvPr>
          <p:cNvSpPr/>
          <p:nvPr userDrawn="1"/>
        </p:nvSpPr>
        <p:spPr>
          <a:xfrm>
            <a:off x="6037492" y="3971836"/>
            <a:ext cx="2084095" cy="576293"/>
          </a:xfrm>
          <a:prstGeom prst="rect">
            <a:avLst/>
          </a:prstGeom>
          <a:ln w="28575">
            <a:solidFill>
              <a:srgbClr val="59C2F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>
                <a:solidFill>
                  <a:srgbClr val="000000"/>
                </a:solidFill>
              </a:rPr>
              <a:t>Tarkempi kuvaus ja aikataulu</a:t>
            </a:r>
          </a:p>
        </p:txBody>
      </p:sp>
      <p:sp>
        <p:nvSpPr>
          <p:cNvPr id="17" name="Suorakulmio: Yläkulmat pyöristetty 16">
            <a:extLst>
              <a:ext uri="{FF2B5EF4-FFF2-40B4-BE49-F238E27FC236}">
                <a16:creationId xmlns:a16="http://schemas.microsoft.com/office/drawing/2014/main" id="{2B83A6F9-D13D-8B79-5B23-498B5AB2FC18}"/>
              </a:ext>
            </a:extLst>
          </p:cNvPr>
          <p:cNvSpPr/>
          <p:nvPr userDrawn="1"/>
        </p:nvSpPr>
        <p:spPr>
          <a:xfrm>
            <a:off x="8351880" y="1408806"/>
            <a:ext cx="2084095" cy="617288"/>
          </a:xfrm>
          <a:prstGeom prst="round2SameRect">
            <a:avLst/>
          </a:prstGeom>
          <a:solidFill>
            <a:srgbClr val="59C2F1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2D1F3C35-2255-CBEA-962E-A1FA70507252}"/>
              </a:ext>
            </a:extLst>
          </p:cNvPr>
          <p:cNvSpPr/>
          <p:nvPr userDrawn="1"/>
        </p:nvSpPr>
        <p:spPr>
          <a:xfrm>
            <a:off x="8351879" y="2123371"/>
            <a:ext cx="2084095" cy="576293"/>
          </a:xfrm>
          <a:prstGeom prst="rect">
            <a:avLst/>
          </a:prstGeom>
          <a:ln w="28575">
            <a:solidFill>
              <a:srgbClr val="59C2F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>
                <a:solidFill>
                  <a:srgbClr val="000000"/>
                </a:solidFill>
              </a:rPr>
              <a:t>Tarkempi kuvaus ja aikataulu</a:t>
            </a: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33F8765F-FB6B-145B-A190-1C06D6EDF44C}"/>
              </a:ext>
            </a:extLst>
          </p:cNvPr>
          <p:cNvSpPr/>
          <p:nvPr userDrawn="1"/>
        </p:nvSpPr>
        <p:spPr>
          <a:xfrm>
            <a:off x="8351879" y="2852707"/>
            <a:ext cx="2084095" cy="576293"/>
          </a:xfrm>
          <a:prstGeom prst="rect">
            <a:avLst/>
          </a:prstGeom>
          <a:ln w="28575">
            <a:solidFill>
              <a:srgbClr val="59C2F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>
                <a:solidFill>
                  <a:srgbClr val="000000"/>
                </a:solidFill>
              </a:rPr>
              <a:t>Tarkempi kuvaus ja aikataulu</a:t>
            </a:r>
          </a:p>
        </p:txBody>
      </p:sp>
      <p:sp>
        <p:nvSpPr>
          <p:cNvPr id="20" name="Otsikko 1">
            <a:extLst>
              <a:ext uri="{FF2B5EF4-FFF2-40B4-BE49-F238E27FC236}">
                <a16:creationId xmlns:a16="http://schemas.microsoft.com/office/drawing/2014/main" id="{875D74D4-0E9F-5418-A552-17456436F403}"/>
              </a:ext>
            </a:extLst>
          </p:cNvPr>
          <p:cNvSpPr txBox="1">
            <a:spLocks/>
          </p:cNvSpPr>
          <p:nvPr userDrawn="1"/>
        </p:nvSpPr>
        <p:spPr>
          <a:xfrm>
            <a:off x="1418449" y="113528"/>
            <a:ext cx="9432587" cy="85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Calibri" panose="020F0502020204030204" pitchFamily="34" charset="0"/>
              </a:rPr>
              <a:t>Tarkempi kvartaalikohtainen aikataulu</a:t>
            </a:r>
          </a:p>
        </p:txBody>
      </p:sp>
    </p:spTree>
    <p:extLst>
      <p:ext uri="{BB962C8B-B14F-4D97-AF65-F5344CB8AC3E}">
        <p14:creationId xmlns:p14="http://schemas.microsoft.com/office/powerpoint/2010/main" val="17413987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uora yhdysviiva 2">
            <a:extLst>
              <a:ext uri="{FF2B5EF4-FFF2-40B4-BE49-F238E27FC236}">
                <a16:creationId xmlns:a16="http://schemas.microsoft.com/office/drawing/2014/main" id="{6E10AF7C-1E55-BB31-31D1-F74D597628DA}"/>
              </a:ext>
            </a:extLst>
          </p:cNvPr>
          <p:cNvCxnSpPr>
            <a:cxnSpLocks/>
            <a:stCxn id="17" idx="1"/>
          </p:cNvCxnSpPr>
          <p:nvPr userDrawn="1"/>
        </p:nvCxnSpPr>
        <p:spPr>
          <a:xfrm>
            <a:off x="10438582" y="2026094"/>
            <a:ext cx="0" cy="1330534"/>
          </a:xfrm>
          <a:prstGeom prst="line">
            <a:avLst/>
          </a:prstGeom>
          <a:ln w="1270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uora yhdysviiva 3">
            <a:extLst>
              <a:ext uri="{FF2B5EF4-FFF2-40B4-BE49-F238E27FC236}">
                <a16:creationId xmlns:a16="http://schemas.microsoft.com/office/drawing/2014/main" id="{F7EE3CAB-1C34-2EBE-68EA-AC5CA1788023}"/>
              </a:ext>
            </a:extLst>
          </p:cNvPr>
          <p:cNvCxnSpPr>
            <a:cxnSpLocks/>
          </p:cNvCxnSpPr>
          <p:nvPr userDrawn="1"/>
        </p:nvCxnSpPr>
        <p:spPr>
          <a:xfrm>
            <a:off x="8211038" y="1932631"/>
            <a:ext cx="0" cy="1926926"/>
          </a:xfrm>
          <a:prstGeom prst="line">
            <a:avLst/>
          </a:prstGeom>
          <a:ln w="1270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4ABDC35C-7A0C-B105-0AD6-CF8666D277E1}"/>
              </a:ext>
            </a:extLst>
          </p:cNvPr>
          <p:cNvCxnSpPr>
            <a:cxnSpLocks/>
          </p:cNvCxnSpPr>
          <p:nvPr userDrawn="1"/>
        </p:nvCxnSpPr>
        <p:spPr>
          <a:xfrm flipH="1">
            <a:off x="3764229" y="1644986"/>
            <a:ext cx="1" cy="777164"/>
          </a:xfrm>
          <a:prstGeom prst="line">
            <a:avLst/>
          </a:prstGeom>
          <a:ln w="1270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7D3B77F7-C662-5128-CF48-48C52C0E8ED9}"/>
              </a:ext>
            </a:extLst>
          </p:cNvPr>
          <p:cNvCxnSpPr>
            <a:cxnSpLocks/>
            <a:stCxn id="8" idx="1"/>
          </p:cNvCxnSpPr>
          <p:nvPr userDrawn="1"/>
        </p:nvCxnSpPr>
        <p:spPr>
          <a:xfrm flipH="1">
            <a:off x="1526157" y="2026094"/>
            <a:ext cx="4114" cy="1398041"/>
          </a:xfrm>
          <a:prstGeom prst="line">
            <a:avLst/>
          </a:prstGeom>
          <a:ln w="1270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tsikko 1">
            <a:extLst>
              <a:ext uri="{FF2B5EF4-FFF2-40B4-BE49-F238E27FC236}">
                <a16:creationId xmlns:a16="http://schemas.microsoft.com/office/drawing/2014/main" id="{A3B90EB5-F38A-DAF1-E834-D34D1156D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8449" y="113528"/>
            <a:ext cx="9432587" cy="856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i-FI">
                <a:latin typeface="+mn-lt"/>
              </a:rPr>
              <a:t>Tarkempi kvartaalikohtainen aikataulu</a:t>
            </a:r>
          </a:p>
        </p:txBody>
      </p:sp>
      <p:sp>
        <p:nvSpPr>
          <p:cNvPr id="8" name="Suorakulmio: Yläkulmat pyöristetty 7">
            <a:extLst>
              <a:ext uri="{FF2B5EF4-FFF2-40B4-BE49-F238E27FC236}">
                <a16:creationId xmlns:a16="http://schemas.microsoft.com/office/drawing/2014/main" id="{57FBFA5D-843F-7B6B-92BE-6BE3C546DD5F}"/>
              </a:ext>
            </a:extLst>
          </p:cNvPr>
          <p:cNvSpPr/>
          <p:nvPr userDrawn="1"/>
        </p:nvSpPr>
        <p:spPr>
          <a:xfrm>
            <a:off x="488223" y="1408806"/>
            <a:ext cx="2084095" cy="617288"/>
          </a:xfrm>
          <a:prstGeom prst="round2SameRect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C6BB3A6C-E5BE-9C2F-2832-936128FDD628}"/>
              </a:ext>
            </a:extLst>
          </p:cNvPr>
          <p:cNvSpPr/>
          <p:nvPr userDrawn="1"/>
        </p:nvSpPr>
        <p:spPr>
          <a:xfrm>
            <a:off x="488222" y="2134004"/>
            <a:ext cx="2084095" cy="576293"/>
          </a:xfrm>
          <a:prstGeom prst="rect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8000" tIns="72000" rIns="108000" bIns="7200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Tarkempi kuvaus ja aikataulu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AE9C0926-30C2-D61E-A13B-6F8DEB451392}"/>
              </a:ext>
            </a:extLst>
          </p:cNvPr>
          <p:cNvSpPr/>
          <p:nvPr userDrawn="1"/>
        </p:nvSpPr>
        <p:spPr>
          <a:xfrm>
            <a:off x="488222" y="2812823"/>
            <a:ext cx="2084095" cy="1222624"/>
          </a:xfrm>
          <a:prstGeom prst="rect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>
                <a:solidFill>
                  <a:srgbClr val="000000"/>
                </a:solidFill>
              </a:rPr>
              <a:t>Tarkempi kuvaus ja aikataulu</a:t>
            </a:r>
          </a:p>
          <a:p>
            <a:pPr lvl="0" algn="ctr">
              <a:defRPr/>
            </a:pPr>
            <a:r>
              <a:rPr lang="fi-FI" sz="1400">
                <a:solidFill>
                  <a:srgbClr val="000000"/>
                </a:solidFill>
              </a:rPr>
              <a:t>Ym.</a:t>
            </a:r>
          </a:p>
          <a:p>
            <a:pPr lvl="0" algn="ctr">
              <a:defRPr/>
            </a:pPr>
            <a:r>
              <a:rPr lang="fi-FI" sz="1400">
                <a:solidFill>
                  <a:srgbClr val="000000"/>
                </a:solidFill>
              </a:rPr>
              <a:t>Ym.</a:t>
            </a:r>
          </a:p>
          <a:p>
            <a:pPr lvl="0" algn="ctr">
              <a:defRPr/>
            </a:pPr>
            <a:r>
              <a:rPr lang="fi-FI" sz="1400">
                <a:solidFill>
                  <a:srgbClr val="000000"/>
                </a:solidFill>
              </a:rPr>
              <a:t>Ym.</a:t>
            </a:r>
          </a:p>
        </p:txBody>
      </p:sp>
      <p:sp>
        <p:nvSpPr>
          <p:cNvPr id="11" name="Suorakulmio: Yläkulmat pyöristetty 10">
            <a:extLst>
              <a:ext uri="{FF2B5EF4-FFF2-40B4-BE49-F238E27FC236}">
                <a16:creationId xmlns:a16="http://schemas.microsoft.com/office/drawing/2014/main" id="{9CE35CAA-BB53-05DF-605D-0E81E0F94C1A}"/>
              </a:ext>
            </a:extLst>
          </p:cNvPr>
          <p:cNvSpPr/>
          <p:nvPr userDrawn="1"/>
        </p:nvSpPr>
        <p:spPr>
          <a:xfrm>
            <a:off x="2724239" y="1408806"/>
            <a:ext cx="2084095" cy="617288"/>
          </a:xfrm>
          <a:prstGeom prst="round2SameRect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9A08DF8F-18D5-3C20-17F6-37BA9D25A0C3}"/>
              </a:ext>
            </a:extLst>
          </p:cNvPr>
          <p:cNvSpPr/>
          <p:nvPr userDrawn="1"/>
        </p:nvSpPr>
        <p:spPr>
          <a:xfrm>
            <a:off x="2722182" y="2134004"/>
            <a:ext cx="2084095" cy="576293"/>
          </a:xfrm>
          <a:prstGeom prst="rect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>
                <a:solidFill>
                  <a:srgbClr val="000000"/>
                </a:solidFill>
              </a:rPr>
              <a:t>Tarkempi kuvaus ja aikataulu</a:t>
            </a:r>
          </a:p>
        </p:txBody>
      </p:sp>
      <p:sp>
        <p:nvSpPr>
          <p:cNvPr id="13" name="Suorakulmio: Yläkulmat pyöristetty 12">
            <a:extLst>
              <a:ext uri="{FF2B5EF4-FFF2-40B4-BE49-F238E27FC236}">
                <a16:creationId xmlns:a16="http://schemas.microsoft.com/office/drawing/2014/main" id="{03614899-442C-E4CD-7EF4-505F13098369}"/>
              </a:ext>
            </a:extLst>
          </p:cNvPr>
          <p:cNvSpPr/>
          <p:nvPr userDrawn="1"/>
        </p:nvSpPr>
        <p:spPr>
          <a:xfrm>
            <a:off x="7168993" y="1408806"/>
            <a:ext cx="2084095" cy="617288"/>
          </a:xfrm>
          <a:prstGeom prst="round2SameRect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3A447B23-3927-8F37-FBB1-425F81A9761B}"/>
              </a:ext>
            </a:extLst>
          </p:cNvPr>
          <p:cNvSpPr/>
          <p:nvPr userDrawn="1"/>
        </p:nvSpPr>
        <p:spPr>
          <a:xfrm>
            <a:off x="7168992" y="2134004"/>
            <a:ext cx="2084095" cy="576293"/>
          </a:xfrm>
          <a:prstGeom prst="rect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>
                <a:solidFill>
                  <a:srgbClr val="000000"/>
                </a:solidFill>
              </a:rPr>
              <a:t>Tarkempi kuvaus ja aikataulu</a:t>
            </a: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81A5BCE5-BC81-3589-D01B-A44DF40EB298}"/>
              </a:ext>
            </a:extLst>
          </p:cNvPr>
          <p:cNvSpPr/>
          <p:nvPr userDrawn="1"/>
        </p:nvSpPr>
        <p:spPr>
          <a:xfrm>
            <a:off x="7168991" y="2822388"/>
            <a:ext cx="2084095" cy="576293"/>
          </a:xfrm>
          <a:prstGeom prst="rect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>
                <a:solidFill>
                  <a:srgbClr val="000000"/>
                </a:solidFill>
              </a:rPr>
              <a:t>Tarkempi kuvaus ja aikataulu</a:t>
            </a:r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CD6C0713-F845-5130-B657-A40A07234545}"/>
              </a:ext>
            </a:extLst>
          </p:cNvPr>
          <p:cNvSpPr/>
          <p:nvPr userDrawn="1"/>
        </p:nvSpPr>
        <p:spPr>
          <a:xfrm>
            <a:off x="7168991" y="3571411"/>
            <a:ext cx="2084095" cy="576293"/>
          </a:xfrm>
          <a:prstGeom prst="rect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>
                <a:solidFill>
                  <a:srgbClr val="000000"/>
                </a:solidFill>
              </a:rPr>
              <a:t>Tarkempi kuvaus ja aikataulu</a:t>
            </a:r>
          </a:p>
        </p:txBody>
      </p:sp>
      <p:sp>
        <p:nvSpPr>
          <p:cNvPr id="17" name="Suorakulmio: Yläkulmat pyöristetty 16">
            <a:extLst>
              <a:ext uri="{FF2B5EF4-FFF2-40B4-BE49-F238E27FC236}">
                <a16:creationId xmlns:a16="http://schemas.microsoft.com/office/drawing/2014/main" id="{D9D8E152-3E04-4D6F-FB42-8A10E8D5EC29}"/>
              </a:ext>
            </a:extLst>
          </p:cNvPr>
          <p:cNvSpPr/>
          <p:nvPr userDrawn="1"/>
        </p:nvSpPr>
        <p:spPr>
          <a:xfrm>
            <a:off x="9396534" y="1408806"/>
            <a:ext cx="2084095" cy="617288"/>
          </a:xfrm>
          <a:prstGeom prst="round2SameRect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A5FEB2DB-3FBB-2805-0E26-8EEF061B3BD4}"/>
              </a:ext>
            </a:extLst>
          </p:cNvPr>
          <p:cNvSpPr/>
          <p:nvPr userDrawn="1"/>
        </p:nvSpPr>
        <p:spPr>
          <a:xfrm>
            <a:off x="9396533" y="2134004"/>
            <a:ext cx="2084095" cy="576293"/>
          </a:xfrm>
          <a:prstGeom prst="rect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>
                <a:solidFill>
                  <a:srgbClr val="000000"/>
                </a:solidFill>
              </a:rPr>
              <a:t>Tarkempi kuvaus ja aikataulu</a:t>
            </a: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F223026E-EFFC-4703-9958-BA9B2D15565B}"/>
              </a:ext>
            </a:extLst>
          </p:cNvPr>
          <p:cNvSpPr/>
          <p:nvPr userDrawn="1"/>
        </p:nvSpPr>
        <p:spPr>
          <a:xfrm>
            <a:off x="9396532" y="2833016"/>
            <a:ext cx="2084095" cy="576293"/>
          </a:xfrm>
          <a:prstGeom prst="rect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>
                <a:solidFill>
                  <a:srgbClr val="000000"/>
                </a:solidFill>
              </a:rPr>
              <a:t>Tarkempi kuvaus ja aikataulu</a:t>
            </a:r>
          </a:p>
        </p:txBody>
      </p:sp>
      <p:cxnSp>
        <p:nvCxnSpPr>
          <p:cNvPr id="20" name="Suora yhdysviiva 19">
            <a:extLst>
              <a:ext uri="{FF2B5EF4-FFF2-40B4-BE49-F238E27FC236}">
                <a16:creationId xmlns:a16="http://schemas.microsoft.com/office/drawing/2014/main" id="{27751D8A-AED5-5271-6EF6-9CF785373792}"/>
              </a:ext>
            </a:extLst>
          </p:cNvPr>
          <p:cNvCxnSpPr>
            <a:cxnSpLocks/>
          </p:cNvCxnSpPr>
          <p:nvPr userDrawn="1"/>
        </p:nvCxnSpPr>
        <p:spPr>
          <a:xfrm flipH="1">
            <a:off x="5998818" y="1887075"/>
            <a:ext cx="10633" cy="663085"/>
          </a:xfrm>
          <a:prstGeom prst="line">
            <a:avLst/>
          </a:prstGeom>
          <a:ln w="1270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uorakulmio: Yläkulmat pyöristetty 20">
            <a:extLst>
              <a:ext uri="{FF2B5EF4-FFF2-40B4-BE49-F238E27FC236}">
                <a16:creationId xmlns:a16="http://schemas.microsoft.com/office/drawing/2014/main" id="{F25F4046-C874-0C67-2EAC-122C38FFC0EB}"/>
              </a:ext>
            </a:extLst>
          </p:cNvPr>
          <p:cNvSpPr/>
          <p:nvPr userDrawn="1"/>
        </p:nvSpPr>
        <p:spPr>
          <a:xfrm>
            <a:off x="4956771" y="1408806"/>
            <a:ext cx="2084095" cy="617288"/>
          </a:xfrm>
          <a:prstGeom prst="round2SameRect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96D86167-8817-861F-1322-8C62539B9273}"/>
              </a:ext>
            </a:extLst>
          </p:cNvPr>
          <p:cNvSpPr/>
          <p:nvPr userDrawn="1"/>
        </p:nvSpPr>
        <p:spPr>
          <a:xfrm>
            <a:off x="4967403" y="2134004"/>
            <a:ext cx="2084095" cy="576293"/>
          </a:xfrm>
          <a:prstGeom prst="rect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>
                <a:solidFill>
                  <a:srgbClr val="000000"/>
                </a:solidFill>
              </a:rPr>
              <a:t>Tarkempi kuvaus ja aikataulu</a:t>
            </a:r>
          </a:p>
        </p:txBody>
      </p:sp>
      <p:sp>
        <p:nvSpPr>
          <p:cNvPr id="23" name="Vapaamuotoinen: Muoto 22">
            <a:extLst>
              <a:ext uri="{FF2B5EF4-FFF2-40B4-BE49-F238E27FC236}">
                <a16:creationId xmlns:a16="http://schemas.microsoft.com/office/drawing/2014/main" id="{0E471CAA-345D-A262-5BB3-172DAF46C36F}"/>
              </a:ext>
            </a:extLst>
          </p:cNvPr>
          <p:cNvSpPr/>
          <p:nvPr userDrawn="1"/>
        </p:nvSpPr>
        <p:spPr>
          <a:xfrm>
            <a:off x="475637" y="288501"/>
            <a:ext cx="681827" cy="681827"/>
          </a:xfrm>
          <a:custGeom>
            <a:avLst/>
            <a:gdLst>
              <a:gd name="connsiteX0" fmla="*/ 0 w 1711594"/>
              <a:gd name="connsiteY0" fmla="*/ 1711594 h 1711594"/>
              <a:gd name="connsiteX1" fmla="*/ 1711594 w 1711594"/>
              <a:gd name="connsiteY1" fmla="*/ 0 h 1711594"/>
              <a:gd name="connsiteX2" fmla="*/ 1711594 w 1711594"/>
              <a:gd name="connsiteY2" fmla="*/ 1711594 h 1711594"/>
              <a:gd name="connsiteX3" fmla="*/ 0 w 1711594"/>
              <a:gd name="connsiteY3" fmla="*/ 1711594 h 1711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1594" h="1711594">
                <a:moveTo>
                  <a:pt x="1711594" y="1711594"/>
                </a:moveTo>
                <a:cubicBezTo>
                  <a:pt x="766307" y="1711594"/>
                  <a:pt x="0" y="945287"/>
                  <a:pt x="0" y="0"/>
                </a:cubicBezTo>
                <a:lnTo>
                  <a:pt x="1711594" y="0"/>
                </a:lnTo>
                <a:lnTo>
                  <a:pt x="1711594" y="171159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2000" tIns="180000" rIns="144000" bIns="288000" numCol="1" spcCol="1270" anchor="ctr" anchorCtr="0">
            <a:noAutofit/>
          </a:bodyPr>
          <a:lstStyle/>
          <a:p>
            <a:pPr marL="0" marR="0" lvl="0" indent="0" algn="ctr" defTabSz="1822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Q3</a:t>
            </a:r>
          </a:p>
        </p:txBody>
      </p:sp>
    </p:spTree>
    <p:extLst>
      <p:ext uri="{BB962C8B-B14F-4D97-AF65-F5344CB8AC3E}">
        <p14:creationId xmlns:p14="http://schemas.microsoft.com/office/powerpoint/2010/main" val="41321558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uora yhdysviiva 2">
            <a:extLst>
              <a:ext uri="{FF2B5EF4-FFF2-40B4-BE49-F238E27FC236}">
                <a16:creationId xmlns:a16="http://schemas.microsoft.com/office/drawing/2014/main" id="{F53434F1-F8DA-2A83-E565-FEF89B9EEA0B}"/>
              </a:ext>
            </a:extLst>
          </p:cNvPr>
          <p:cNvCxnSpPr/>
          <p:nvPr userDrawn="1"/>
        </p:nvCxnSpPr>
        <p:spPr>
          <a:xfrm>
            <a:off x="9393925" y="2025214"/>
            <a:ext cx="0" cy="1194481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uora yhdysviiva 3">
            <a:extLst>
              <a:ext uri="{FF2B5EF4-FFF2-40B4-BE49-F238E27FC236}">
                <a16:creationId xmlns:a16="http://schemas.microsoft.com/office/drawing/2014/main" id="{46209C53-3EDF-3146-E2F5-06E810F7B4F4}"/>
              </a:ext>
            </a:extLst>
          </p:cNvPr>
          <p:cNvCxnSpPr>
            <a:cxnSpLocks/>
          </p:cNvCxnSpPr>
          <p:nvPr userDrawn="1"/>
        </p:nvCxnSpPr>
        <p:spPr>
          <a:xfrm>
            <a:off x="7079540" y="1921998"/>
            <a:ext cx="0" cy="1992064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9ABAE504-6132-94FA-37C2-015370DA7361}"/>
              </a:ext>
            </a:extLst>
          </p:cNvPr>
          <p:cNvCxnSpPr>
            <a:cxnSpLocks/>
          </p:cNvCxnSpPr>
          <p:nvPr userDrawn="1"/>
        </p:nvCxnSpPr>
        <p:spPr>
          <a:xfrm>
            <a:off x="4772829" y="1602460"/>
            <a:ext cx="2055" cy="888363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09BD825E-F890-E619-BC33-B5F51636ACA5}"/>
              </a:ext>
            </a:extLst>
          </p:cNvPr>
          <p:cNvCxnSpPr>
            <a:cxnSpLocks/>
          </p:cNvCxnSpPr>
          <p:nvPr userDrawn="1"/>
        </p:nvCxnSpPr>
        <p:spPr>
          <a:xfrm flipH="1">
            <a:off x="2458441" y="1840794"/>
            <a:ext cx="2055" cy="1300059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orakulmio: Yläkulmat pyöristetty 6">
            <a:extLst>
              <a:ext uri="{FF2B5EF4-FFF2-40B4-BE49-F238E27FC236}">
                <a16:creationId xmlns:a16="http://schemas.microsoft.com/office/drawing/2014/main" id="{6B141180-577F-FCE0-7A44-25538C312B3B}"/>
              </a:ext>
            </a:extLst>
          </p:cNvPr>
          <p:cNvSpPr/>
          <p:nvPr userDrawn="1"/>
        </p:nvSpPr>
        <p:spPr>
          <a:xfrm>
            <a:off x="1418451" y="1408806"/>
            <a:ext cx="2084095" cy="617288"/>
          </a:xfrm>
          <a:prstGeom prst="round2Same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71283456-DB77-FA70-5F79-7822221F0D18}"/>
              </a:ext>
            </a:extLst>
          </p:cNvPr>
          <p:cNvSpPr/>
          <p:nvPr userDrawn="1"/>
        </p:nvSpPr>
        <p:spPr>
          <a:xfrm>
            <a:off x="1416395" y="2134940"/>
            <a:ext cx="2084095" cy="576293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>
                <a:solidFill>
                  <a:srgbClr val="000000"/>
                </a:solidFill>
              </a:rPr>
              <a:t>Tarkempi kuvaus ja aikataulu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C8B9EC5B-9B13-8B5E-D49A-CA9B887C66CF}"/>
              </a:ext>
            </a:extLst>
          </p:cNvPr>
          <p:cNvSpPr/>
          <p:nvPr userDrawn="1"/>
        </p:nvSpPr>
        <p:spPr>
          <a:xfrm>
            <a:off x="1416394" y="2852707"/>
            <a:ext cx="2084095" cy="576293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>
                <a:solidFill>
                  <a:srgbClr val="000000"/>
                </a:solidFill>
              </a:rPr>
              <a:t>Tarkempi kuvaus ja aikataulu</a:t>
            </a:r>
          </a:p>
        </p:txBody>
      </p:sp>
      <p:sp>
        <p:nvSpPr>
          <p:cNvPr id="10" name="Suorakulmio: Yläkulmat pyöristetty 9">
            <a:extLst>
              <a:ext uri="{FF2B5EF4-FFF2-40B4-BE49-F238E27FC236}">
                <a16:creationId xmlns:a16="http://schemas.microsoft.com/office/drawing/2014/main" id="{1006C9B1-30D7-820E-2205-DE73BB568D1F}"/>
              </a:ext>
            </a:extLst>
          </p:cNvPr>
          <p:cNvSpPr/>
          <p:nvPr userDrawn="1"/>
        </p:nvSpPr>
        <p:spPr>
          <a:xfrm>
            <a:off x="3732838" y="1408806"/>
            <a:ext cx="2084095" cy="617288"/>
          </a:xfrm>
          <a:prstGeom prst="round2Same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01585C82-6611-F9A1-C246-8F3217451A80}"/>
              </a:ext>
            </a:extLst>
          </p:cNvPr>
          <p:cNvSpPr/>
          <p:nvPr userDrawn="1"/>
        </p:nvSpPr>
        <p:spPr>
          <a:xfrm>
            <a:off x="3732837" y="2123371"/>
            <a:ext cx="2084095" cy="576293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>
                <a:solidFill>
                  <a:srgbClr val="000000"/>
                </a:solidFill>
              </a:rPr>
              <a:t>Tarkempi kuvaus ja aikataulu</a:t>
            </a:r>
          </a:p>
        </p:txBody>
      </p:sp>
      <p:sp>
        <p:nvSpPr>
          <p:cNvPr id="12" name="Suorakulmio: Yläkulmat pyöristetty 11">
            <a:extLst>
              <a:ext uri="{FF2B5EF4-FFF2-40B4-BE49-F238E27FC236}">
                <a16:creationId xmlns:a16="http://schemas.microsoft.com/office/drawing/2014/main" id="{418A5BFC-3A87-3333-4274-BB21BA3A6D8C}"/>
              </a:ext>
            </a:extLst>
          </p:cNvPr>
          <p:cNvSpPr/>
          <p:nvPr userDrawn="1"/>
        </p:nvSpPr>
        <p:spPr>
          <a:xfrm>
            <a:off x="6037495" y="1408806"/>
            <a:ext cx="2084095" cy="617288"/>
          </a:xfrm>
          <a:prstGeom prst="round2Same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C0074236-8427-7E63-FF8E-2C5490B94FF3}"/>
              </a:ext>
            </a:extLst>
          </p:cNvPr>
          <p:cNvSpPr/>
          <p:nvPr userDrawn="1"/>
        </p:nvSpPr>
        <p:spPr>
          <a:xfrm>
            <a:off x="6037494" y="2123371"/>
            <a:ext cx="2084095" cy="576293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>
                <a:solidFill>
                  <a:srgbClr val="000000"/>
                </a:solidFill>
              </a:rPr>
              <a:t>Tarkempi kuvaus ja aikataulu</a:t>
            </a: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CB22D17E-8DFA-E360-143A-A409B1CE701B}"/>
              </a:ext>
            </a:extLst>
          </p:cNvPr>
          <p:cNvSpPr/>
          <p:nvPr userDrawn="1"/>
        </p:nvSpPr>
        <p:spPr>
          <a:xfrm>
            <a:off x="6037493" y="2858297"/>
            <a:ext cx="2084095" cy="576293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>
                <a:solidFill>
                  <a:srgbClr val="000000"/>
                </a:solidFill>
              </a:rPr>
              <a:t>Tarkempi kuvaus ja aikataulu</a:t>
            </a: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C35F8C75-2ACE-30A8-7E97-62BD35AAF77E}"/>
              </a:ext>
            </a:extLst>
          </p:cNvPr>
          <p:cNvSpPr/>
          <p:nvPr userDrawn="1"/>
        </p:nvSpPr>
        <p:spPr>
          <a:xfrm>
            <a:off x="6037492" y="3586588"/>
            <a:ext cx="2084095" cy="576293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>
                <a:solidFill>
                  <a:srgbClr val="000000"/>
                </a:solidFill>
              </a:rPr>
              <a:t>Tarkempi kuvaus ja aikataulu</a:t>
            </a:r>
          </a:p>
        </p:txBody>
      </p:sp>
      <p:sp>
        <p:nvSpPr>
          <p:cNvPr id="16" name="Suorakulmio: Yläkulmat pyöristetty 15">
            <a:extLst>
              <a:ext uri="{FF2B5EF4-FFF2-40B4-BE49-F238E27FC236}">
                <a16:creationId xmlns:a16="http://schemas.microsoft.com/office/drawing/2014/main" id="{BABFE173-7246-96EA-9021-E44CAEDD2354}"/>
              </a:ext>
            </a:extLst>
          </p:cNvPr>
          <p:cNvSpPr/>
          <p:nvPr userDrawn="1"/>
        </p:nvSpPr>
        <p:spPr>
          <a:xfrm>
            <a:off x="8351880" y="1408806"/>
            <a:ext cx="2084095" cy="617288"/>
          </a:xfrm>
          <a:prstGeom prst="round2Same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6E36AF64-7309-4678-F5CC-AA19EF349852}"/>
              </a:ext>
            </a:extLst>
          </p:cNvPr>
          <p:cNvSpPr/>
          <p:nvPr userDrawn="1"/>
        </p:nvSpPr>
        <p:spPr>
          <a:xfrm>
            <a:off x="8351879" y="2123371"/>
            <a:ext cx="2084095" cy="576293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>
                <a:solidFill>
                  <a:srgbClr val="000000"/>
                </a:solidFill>
              </a:rPr>
              <a:t>Tarkempi kuvaus ja aikataulu</a:t>
            </a: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C8BCB5F6-E259-E005-9BCD-B02A227726FC}"/>
              </a:ext>
            </a:extLst>
          </p:cNvPr>
          <p:cNvSpPr/>
          <p:nvPr userDrawn="1"/>
        </p:nvSpPr>
        <p:spPr>
          <a:xfrm>
            <a:off x="8351878" y="2858297"/>
            <a:ext cx="2084095" cy="576293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>
                <a:solidFill>
                  <a:srgbClr val="000000"/>
                </a:solidFill>
              </a:rPr>
              <a:t>Tarkempi kuvaus ja aikataulu</a:t>
            </a:r>
          </a:p>
        </p:txBody>
      </p:sp>
      <p:sp>
        <p:nvSpPr>
          <p:cNvPr id="19" name="Otsikko 1">
            <a:extLst>
              <a:ext uri="{FF2B5EF4-FFF2-40B4-BE49-F238E27FC236}">
                <a16:creationId xmlns:a16="http://schemas.microsoft.com/office/drawing/2014/main" id="{EC70E6A1-9AB4-E3D6-56DF-CDB422B12333}"/>
              </a:ext>
            </a:extLst>
          </p:cNvPr>
          <p:cNvSpPr txBox="1">
            <a:spLocks/>
          </p:cNvSpPr>
          <p:nvPr userDrawn="1"/>
        </p:nvSpPr>
        <p:spPr>
          <a:xfrm>
            <a:off x="1418449" y="113528"/>
            <a:ext cx="9432587" cy="85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Calibri" panose="020F0502020204030204" pitchFamily="34" charset="0"/>
              </a:rPr>
              <a:t>Tarkempi kvartaalikohtainen aikataulu</a:t>
            </a:r>
          </a:p>
        </p:txBody>
      </p:sp>
      <p:sp>
        <p:nvSpPr>
          <p:cNvPr id="20" name="Vapaamuotoinen: Muoto 19">
            <a:extLst>
              <a:ext uri="{FF2B5EF4-FFF2-40B4-BE49-F238E27FC236}">
                <a16:creationId xmlns:a16="http://schemas.microsoft.com/office/drawing/2014/main" id="{A820FDB7-4B5A-1BA6-1324-0E347D657052}"/>
              </a:ext>
            </a:extLst>
          </p:cNvPr>
          <p:cNvSpPr/>
          <p:nvPr userDrawn="1"/>
        </p:nvSpPr>
        <p:spPr>
          <a:xfrm>
            <a:off x="475636" y="288501"/>
            <a:ext cx="681827" cy="681827"/>
          </a:xfrm>
          <a:custGeom>
            <a:avLst/>
            <a:gdLst>
              <a:gd name="connsiteX0" fmla="*/ 0 w 1711594"/>
              <a:gd name="connsiteY0" fmla="*/ 1711594 h 1711594"/>
              <a:gd name="connsiteX1" fmla="*/ 1711594 w 1711594"/>
              <a:gd name="connsiteY1" fmla="*/ 0 h 1711594"/>
              <a:gd name="connsiteX2" fmla="*/ 1711594 w 1711594"/>
              <a:gd name="connsiteY2" fmla="*/ 1711594 h 1711594"/>
              <a:gd name="connsiteX3" fmla="*/ 0 w 1711594"/>
              <a:gd name="connsiteY3" fmla="*/ 1711594 h 1711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1594" h="1711594">
                <a:moveTo>
                  <a:pt x="0" y="1711594"/>
                </a:moveTo>
                <a:cubicBezTo>
                  <a:pt x="0" y="766307"/>
                  <a:pt x="766307" y="0"/>
                  <a:pt x="1711594" y="0"/>
                </a:cubicBezTo>
                <a:lnTo>
                  <a:pt x="1711594" y="1711594"/>
                </a:lnTo>
                <a:lnTo>
                  <a:pt x="0" y="17115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6000" tIns="216000" rIns="108000" bIns="108000" numCol="1" spcCol="1270" anchor="ctr" anchorCtr="0">
            <a:noAutofit/>
          </a:bodyPr>
          <a:lstStyle/>
          <a:p>
            <a:pPr marL="0" marR="0" lvl="0" indent="0" algn="ctr" defTabSz="1822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Q4</a:t>
            </a:r>
          </a:p>
        </p:txBody>
      </p:sp>
    </p:spTree>
    <p:extLst>
      <p:ext uri="{BB962C8B-B14F-4D97-AF65-F5344CB8AC3E}">
        <p14:creationId xmlns:p14="http://schemas.microsoft.com/office/powerpoint/2010/main" val="8609766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7D8F48-80E4-A765-F4AF-77C6CCE8DA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060"/>
            <a:ext cx="3645475" cy="30899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3CA8BA-29E9-1090-9CBE-5A15B6E599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322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tummanfuks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FF06E3-2C64-A4A9-B462-9226AAD105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739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tummanvihreä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E07437-639A-BD38-D638-3F7C77820D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2112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tummansinin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558DCE-9BD2-C6CA-871F-9F0E35BA9A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2905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vaaleanfuks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DA1A7E-C5B1-B0C8-789C-F249ED9BD3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378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tummanvihreä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E07437-639A-BD38-D638-3F7C77820D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0309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vaaleansinin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54D366-ADB9-F81C-F3A9-0FE8B600B0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0902" y="2000187"/>
            <a:ext cx="3645548" cy="3092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D32133-2774-9DDD-71BA-3A2DD7774E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6150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vaaleanvihreä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6E8D17-302F-2708-9A0F-82CA796E9E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0902" y="2000187"/>
            <a:ext cx="3645548" cy="3092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132C5A-86DF-8300-B725-365FF5BB1A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7802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865A4B-C39A-8270-F33C-F60A20E2A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B63606-78A7-3736-9225-FEB05FCC67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97BAB-7313-83D5-FB16-47CF9B2CFF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7068F56-97CD-5A8D-4911-DD5E99223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841931" cy="613182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337E350-E008-657F-1900-1F8DB485D3D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669" y="1299308"/>
            <a:ext cx="9841931" cy="472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>
                <a:latin typeface="+mn-lt"/>
              </a:defRPr>
            </a:lvl1pPr>
            <a:lvl2pPr>
              <a:lnSpc>
                <a:spcPct val="100000"/>
              </a:lnSpc>
              <a:defRPr>
                <a:latin typeface="+mn-lt"/>
              </a:defRPr>
            </a:lvl2pPr>
            <a:lvl3pPr>
              <a:lnSpc>
                <a:spcPct val="100000"/>
              </a:lnSpc>
              <a:defRPr>
                <a:latin typeface="+mn-lt"/>
              </a:defRPr>
            </a:lvl3pPr>
            <a:lvl4pPr>
              <a:lnSpc>
                <a:spcPct val="100000"/>
              </a:lnSpc>
              <a:defRPr>
                <a:latin typeface="+mn-lt"/>
              </a:defRPr>
            </a:lvl4pPr>
            <a:lvl5pPr>
              <a:lnSpc>
                <a:spcPct val="100000"/>
              </a:lnSpc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1138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398CAE-4812-96E6-B0AB-DA685253BC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2F5A275-42B0-2501-BEF4-72F745A66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3447BB-4F9D-DB64-F75A-FC1D48D2B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C09C4BD-E0F8-3583-1FC7-D43C12BAA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BD56A81-BE41-FD6A-C924-A3E74CED6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9B3E-3576-4B7B-8AF1-F14A28EEE5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49464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BA0A03-4CE8-7E16-C7F3-4E7658784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BC18CD8-0354-CBDF-F97A-196284EED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56D86F4-230E-7EDA-7CDC-940C82ACC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661D32C-3ED9-52F4-8D56-74FB90FDB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C33D2EC-7E73-8844-07DF-F6F73D495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9B3E-3576-4B7B-8AF1-F14A28EEE5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81179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932513-E774-E530-4C12-576280824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774612-F583-6C7D-DA53-2D0BDE311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13020DE-6A1C-AE4D-3040-0645BD429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9CF0FFB-94BD-3AD8-6D8F-909DA64FA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AFDECFF-95C1-0310-789E-C3BA4AC1B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9B3E-3576-4B7B-8AF1-F14A28EEE5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76525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CC9896-01A4-6F5E-4D1B-C221A8268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A0D2F42-CEDF-C309-D063-3E3144D8D6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1E1843D-BA53-A666-13AE-867AA27BCE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1B78E32-4E87-103D-8A11-9B9E258B7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0C64DEE-FF66-F749-5724-7D0C8C231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FCF6296-918C-5531-BF1C-F71D50B78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9B3E-3576-4B7B-8AF1-F14A28EEE5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1603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vaaleansinin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54D366-ADB9-F81C-F3A9-0FE8B600B0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0902" y="2000187"/>
            <a:ext cx="3645548" cy="3092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D32133-2774-9DDD-71BA-3A2DD7774E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9615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9783FE-821C-97CB-974F-B92D79321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AF5160-989F-3554-B09F-A8692E3CA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EB218CE-0F97-3BAA-34C4-E4410386B2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B1020F0-686B-4876-785C-464DE64C88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B9757EF-1B59-A3F6-E929-E8AAAB403B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E87A0CA3-F144-4DE7-5D94-8EFCBC851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4159013C-307D-F9E7-69EA-65AC1C03A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93425EA-7170-E8BA-2E5E-49F1573C4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9B3E-3576-4B7B-8AF1-F14A28EEE5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16518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6949484-CC79-A908-D622-85409D23E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395924F-0257-7CAC-543D-A70021725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9006099-D5CA-527D-A78E-28637B2AC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F4F837E-6CCF-31E5-7DCC-DBBB0A2F4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9B3E-3576-4B7B-8AF1-F14A28EEE5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01645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7D5DF60-6B69-7128-89E5-1FB42B225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FCC081A-75F7-84BD-668F-3869972AE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9317DF1-84A2-93DD-5D7A-72191B01A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9B3E-3576-4B7B-8AF1-F14A28EEE5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93044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A8B4C1-DC2D-8784-2373-090FA348C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47024D-1FE7-647F-2416-15AD42A2F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C9147BE-E0D9-DEBE-C2FE-16E1F03C0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5143FD8-7967-B913-E855-1603BE3EC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5C00EC6-3262-8935-691B-6C06ECD27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9F48ECA-1C1E-9C99-4FB8-F1643A3D9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9B3E-3576-4B7B-8AF1-F14A28EEE5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00982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66FA01-1C07-49B7-2BE4-EB6899DDF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23286FAB-3C97-0DFB-AC2C-F8371F46ED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916544E-B7BC-81B5-191E-5D9CB2683F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F8DFCCE-7CFB-14E3-5977-0F2E620E1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EF52E5F-C3BB-600D-01C8-9F2A2782D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5E45EF7-20AA-9A02-9FC8-D41ABD1DC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9B3E-3576-4B7B-8AF1-F14A28EEE5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39670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C88271-7471-C08F-C043-9FB754D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764FD70-BA0D-3481-341A-CCC3C24777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2B595B0-D80F-8A72-DC44-061D705A2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D50BBF8-CC05-03BF-18C1-8DC19844B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7BD1500-C9D7-D411-04DC-819E2FAD6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9B3E-3576-4B7B-8AF1-F14A28EEE5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54739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FC712B29-0505-EBDE-FDFD-6B7AF48F1A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94A033A-C01A-D590-9E19-1D30AE02EE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CCDBBA-F096-D6AD-F388-DFF3EC69E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40396BE-8EAF-7D93-F04B-C74669905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8194623-BCC6-4D89-00DE-5021EF844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9B3E-3576-4B7B-8AF1-F14A28EEE5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74681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1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D8009-9C9D-BC20-E19F-6BBFBFF17D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85810-6893-B421-9E24-5070E0BA23B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i-FI"/>
              <a:t>Leipäteksti 28 pt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EE75F-E69C-1BB7-BD19-66FB90E85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2CFB-8CF4-1C49-BC5F-593B5F3D3B14}" type="datetimeFigureOut">
              <a:rPr lang="fi-FI" smtClean="0"/>
              <a:t>6.5.2026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EE8F0-15A5-8FCF-A1D5-66536D64F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19949-D649-D43F-8908-A18051B04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C36B7C6-A167-E29B-B137-4BC0CBE498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8AB7446-32D7-9321-62EB-F686687D3D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9060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1 sisältö tumman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D8009-9C9D-BC20-E19F-6BBFBFF17D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85810-6893-B421-9E24-5070E0BA23B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Leipäteksti 28 pt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EE75F-E69C-1BB7-BD19-66FB90E85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6.5.2026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EE8F0-15A5-8FCF-A1D5-66536D64F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19949-D649-D43F-8908-A18051B04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F639812E-B5D7-79B2-772B-55C15A42A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41F3B3-3CC7-3846-B101-53507F32F4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0687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2 sisältö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768C3-6EB9-6743-AC88-831836BB31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10260000" cy="1325563"/>
          </a:xfrm>
        </p:spPr>
        <p:txBody>
          <a:bodyPr/>
          <a:lstStyle/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77188-4C97-0356-7DF2-5CA78CBAEB2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49965" y="2044747"/>
            <a:ext cx="5040000" cy="3949200"/>
          </a:xfrm>
        </p:spPr>
        <p:txBody>
          <a:bodyPr/>
          <a:lstStyle/>
          <a:p>
            <a:pPr lvl="0"/>
            <a:r>
              <a:rPr lang="fi-FI"/>
              <a:t>Leipäteksti 24 pt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8AA96-BCAD-D7B4-CD4B-95EEA9E234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69965" y="2044747"/>
            <a:ext cx="5040000" cy="3949200"/>
          </a:xfrm>
        </p:spPr>
        <p:txBody>
          <a:bodyPr/>
          <a:lstStyle/>
          <a:p>
            <a:pPr lvl="0"/>
            <a:r>
              <a:rPr lang="fi-FI"/>
              <a:t>Leipäteksti 24 pt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130B1E-3D5F-52AB-3758-066135153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2CFB-8CF4-1C49-BC5F-593B5F3D3B14}" type="datetimeFigureOut">
              <a:rPr lang="fi-FI" smtClean="0"/>
              <a:t>6.5.2026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BCF05-0A19-9E5C-6745-C0AE338AB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03CC-51DA-7BB1-E970-8C6AF526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C9F3143-0FB9-EF50-472D-D9B1626E11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457463A-54FC-CF42-30C1-20D81E5065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43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vaaleanvihreä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6E8D17-302F-2708-9A0F-82CA796E9E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0902" y="2000187"/>
            <a:ext cx="3645548" cy="3092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132C5A-86DF-8300-B725-365FF5BB1A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346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2 sisältöä tumman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768C3-6EB9-6743-AC88-831836BB31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102600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77188-4C97-0356-7DF2-5CA78CBAEB2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49965" y="2044747"/>
            <a:ext cx="5040000" cy="394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Leipäteksti 24 pt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8AA96-BCAD-D7B4-CD4B-95EEA9E234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69965" y="2044747"/>
            <a:ext cx="5040000" cy="394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Leipäteksti 24 pt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130B1E-3D5F-52AB-3758-066135153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6.5.2026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BCF05-0A19-9E5C-6745-C0AE338AB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03CC-51DA-7BB1-E970-8C6AF526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EFF6797-BDE6-863A-A62C-4E38AF772C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E0AC6B-2D35-1EFF-B06E-E3E45F84D5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113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34974-F3A3-AA28-578C-E88E992F8F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7F12E1-C23C-F2BF-89C3-3E2FCC8A9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2CFB-8CF4-1C49-BC5F-593B5F3D3B14}" type="datetimeFigureOut">
              <a:rPr lang="fi-FI" smtClean="0"/>
              <a:t>6.5.2026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270F59-9E54-9B06-629F-7559DD5B8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BE5749-5EB2-9037-9EE8-37A3F0DA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C4B65E-4FB4-816D-3ABF-6C0E80D890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AF51BF-8436-ED13-927D-993DD2CDB6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122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tsikko tumman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34974-F3A3-AA28-578C-E88E992F8F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7F12E1-C23C-F2BF-89C3-3E2FCC8A9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6.5.2026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270F59-9E54-9B06-629F-7559DD5B8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BE5749-5EB2-9037-9EE8-37A3F0DA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6" name="Picture 5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659325B-759F-4951-3A3C-7BA7DC8A47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A71483-AD90-EFAE-2519-E6DDAD13AA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68046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me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4168800" cy="154281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1358-7E6C-198B-1435-CD75CCB74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95165" y="535510"/>
            <a:ext cx="5914800" cy="5495107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err="1"/>
              <a:t>Tila</a:t>
            </a:r>
            <a:r>
              <a:rPr lang="en-GB"/>
              <a:t> </a:t>
            </a:r>
            <a:r>
              <a:rPr lang="en-GB" err="1"/>
              <a:t>taulukolle</a:t>
            </a:r>
            <a:r>
              <a:rPr lang="en-GB"/>
              <a:t>, </a:t>
            </a:r>
            <a:r>
              <a:rPr lang="en-GB" err="1"/>
              <a:t>graafille</a:t>
            </a:r>
            <a:r>
              <a:rPr lang="en-GB"/>
              <a:t>, </a:t>
            </a:r>
            <a:br>
              <a:rPr lang="en-GB"/>
            </a:br>
            <a:r>
              <a:rPr lang="en-GB" err="1"/>
              <a:t>kuvalle</a:t>
            </a:r>
            <a:r>
              <a:rPr lang="en-GB"/>
              <a:t> tai </a:t>
            </a:r>
            <a:r>
              <a:rPr lang="en-GB" err="1"/>
              <a:t>videolle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9965" y="2235850"/>
            <a:ext cx="41688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Leipäteksti</a:t>
            </a:r>
            <a:r>
              <a:rPr lang="en-GB"/>
              <a:t> 24 </a:t>
            </a:r>
            <a:r>
              <a:rPr lang="en-GB" err="1"/>
              <a:t>pt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9992-5258-FE36-934D-C9DB69AF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2CFB-8CF4-1C49-BC5F-593B5F3D3B14}" type="datetimeFigureOut">
              <a:rPr lang="fi-FI" smtClean="0"/>
              <a:t>6.5.2026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43C1A-9B54-9EFC-0AC8-5E354885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7243D-E47C-20CA-1BF5-76A83AB5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423EE3F-5792-C453-AA55-3A36CC10AC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10AE0C6-395A-88FB-ADCA-F29353B3FB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5230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media tumman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4168800" cy="1542819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1358-7E6C-198B-1435-CD75CCB74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95165" y="535510"/>
            <a:ext cx="5914800" cy="5495107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err="1"/>
              <a:t>Tila</a:t>
            </a:r>
            <a:r>
              <a:rPr lang="en-GB"/>
              <a:t> </a:t>
            </a:r>
            <a:r>
              <a:rPr lang="en-GB" err="1"/>
              <a:t>taulukolle</a:t>
            </a:r>
            <a:r>
              <a:rPr lang="en-GB"/>
              <a:t>, </a:t>
            </a:r>
            <a:r>
              <a:rPr lang="en-GB" err="1"/>
              <a:t>graafille</a:t>
            </a:r>
            <a:r>
              <a:rPr lang="en-GB"/>
              <a:t>, </a:t>
            </a:r>
            <a:br>
              <a:rPr lang="en-GB"/>
            </a:br>
            <a:r>
              <a:rPr lang="en-GB" err="1"/>
              <a:t>kuvalle</a:t>
            </a:r>
            <a:r>
              <a:rPr lang="en-GB"/>
              <a:t> tai </a:t>
            </a:r>
            <a:r>
              <a:rPr lang="en-GB" err="1"/>
              <a:t>videolle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9965" y="2235850"/>
            <a:ext cx="41688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Leipäteksti</a:t>
            </a:r>
            <a:r>
              <a:rPr lang="en-GB"/>
              <a:t> 24 </a:t>
            </a:r>
            <a:r>
              <a:rPr lang="en-GB" err="1"/>
              <a:t>pt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9992-5258-FE36-934D-C9DB69AF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6.5.2026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43C1A-9B54-9EFC-0AC8-5E354885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7243D-E47C-20CA-1BF5-76A83AB5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950044B-8DDC-20DA-A3D0-209641B552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5D8EA6-A6CF-9F2F-5390-64645DC837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77418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media 2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1358-7E6C-198B-1435-CD75CCB74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9965" y="535510"/>
            <a:ext cx="5914800" cy="5495107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err="1"/>
              <a:t>Tila</a:t>
            </a:r>
            <a:r>
              <a:rPr lang="en-GB"/>
              <a:t> </a:t>
            </a:r>
            <a:r>
              <a:rPr lang="en-GB" err="1"/>
              <a:t>taulukolle</a:t>
            </a:r>
            <a:r>
              <a:rPr lang="en-GB"/>
              <a:t>, </a:t>
            </a:r>
            <a:r>
              <a:rPr lang="en-GB" err="1"/>
              <a:t>graafille</a:t>
            </a:r>
            <a:r>
              <a:rPr lang="en-GB"/>
              <a:t>, </a:t>
            </a:r>
            <a:br>
              <a:rPr lang="en-GB"/>
            </a:br>
            <a:r>
              <a:rPr lang="en-GB" err="1"/>
              <a:t>kuvalle</a:t>
            </a:r>
            <a:r>
              <a:rPr lang="en-GB"/>
              <a:t> tai </a:t>
            </a:r>
            <a:r>
              <a:rPr lang="en-GB" err="1"/>
              <a:t>videolle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1165" y="535510"/>
            <a:ext cx="4168800" cy="154281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41165" y="2235850"/>
            <a:ext cx="41688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Leipäteksti</a:t>
            </a:r>
            <a:r>
              <a:rPr lang="en-GB"/>
              <a:t> 24 </a:t>
            </a:r>
            <a:r>
              <a:rPr lang="en-GB" err="1"/>
              <a:t>pt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9992-5258-FE36-934D-C9DB69AF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2CFB-8CF4-1C49-BC5F-593B5F3D3B14}" type="datetimeFigureOut">
              <a:rPr lang="fi-FI" smtClean="0"/>
              <a:t>6.5.2026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43C1A-9B54-9EFC-0AC8-5E354885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7243D-E47C-20CA-1BF5-76A83AB5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423EE3F-5792-C453-AA55-3A36CC10AC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10AE0C6-395A-88FB-ADCA-F29353B3FB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5392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media 2 tumman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1358-7E6C-198B-1435-CD75CCB74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9965" y="535510"/>
            <a:ext cx="5914800" cy="5495107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>
                <a:solidFill>
                  <a:schemeClr val="tx1"/>
                </a:solidFill>
              </a:defRPr>
            </a:lvl2pPr>
            <a:lvl3pPr marL="914400" indent="0" algn="ctr">
              <a:buNone/>
              <a:defRPr sz="2400">
                <a:solidFill>
                  <a:schemeClr val="tx1"/>
                </a:solidFill>
              </a:defRPr>
            </a:lvl3pPr>
            <a:lvl4pPr marL="1371600" indent="0" algn="ctr">
              <a:buNone/>
              <a:defRPr sz="2000">
                <a:solidFill>
                  <a:schemeClr val="tx1"/>
                </a:solidFill>
              </a:defRPr>
            </a:lvl4pPr>
            <a:lvl5pPr marL="1828800" indent="0" algn="ctr">
              <a:buNone/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err="1"/>
              <a:t>Tila</a:t>
            </a:r>
            <a:r>
              <a:rPr lang="en-GB"/>
              <a:t> </a:t>
            </a:r>
            <a:r>
              <a:rPr lang="en-GB" err="1"/>
              <a:t>taulukolle</a:t>
            </a:r>
            <a:r>
              <a:rPr lang="en-GB"/>
              <a:t>, </a:t>
            </a:r>
            <a:r>
              <a:rPr lang="en-GB" err="1"/>
              <a:t>graafille</a:t>
            </a:r>
            <a:r>
              <a:rPr lang="en-GB"/>
              <a:t>, </a:t>
            </a:r>
            <a:br>
              <a:rPr lang="en-GB"/>
            </a:br>
            <a:r>
              <a:rPr lang="en-GB" err="1"/>
              <a:t>kuvalle</a:t>
            </a:r>
            <a:r>
              <a:rPr lang="en-GB"/>
              <a:t> tai </a:t>
            </a:r>
            <a:r>
              <a:rPr lang="en-GB" err="1"/>
              <a:t>videolle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1165" y="535510"/>
            <a:ext cx="4168800" cy="1542819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41165" y="2235850"/>
            <a:ext cx="4168800" cy="3773064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Leipäteksti</a:t>
            </a:r>
            <a:r>
              <a:rPr lang="en-GB"/>
              <a:t> 24 </a:t>
            </a:r>
            <a:r>
              <a:rPr lang="en-GB" err="1"/>
              <a:t>pt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9992-5258-FE36-934D-C9DB69AF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6.5.2026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43C1A-9B54-9EFC-0AC8-5E354885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7243D-E47C-20CA-1BF5-76A83AB5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81CDCAA-FFF1-4D78-535A-F3200262F6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E63CF4-7649-A128-BF76-E699CFB6B1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1997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1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D8009-9C9D-BC20-E19F-6BBFBFF17D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85810-6893-B421-9E24-5070E0BA23B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i-FI"/>
              <a:t>Leipäteksti 28 pt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EE75F-E69C-1BB7-BD19-66FB90E85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2CFB-8CF4-1C49-BC5F-593B5F3D3B14}" type="datetimeFigureOut">
              <a:rPr lang="fi-FI" smtClean="0"/>
              <a:t>6.5.2026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EE8F0-15A5-8FCF-A1D5-66536D64F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19949-D649-D43F-8908-A18051B04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C36B7C6-A167-E29B-B137-4BC0CBE498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8AB7446-32D7-9321-62EB-F686687D3D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41361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1 sisältö tumman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D8009-9C9D-BC20-E19F-6BBFBFF17D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85810-6893-B421-9E24-5070E0BA23B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Leipäteksti 28 pt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EE75F-E69C-1BB7-BD19-66FB90E85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6.5.2026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EE8F0-15A5-8FCF-A1D5-66536D64F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19949-D649-D43F-8908-A18051B04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F639812E-B5D7-79B2-772B-55C15A42A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41F3B3-3CC7-3846-B101-53507F32F4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03102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2 sisältö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768C3-6EB9-6743-AC88-831836BB31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10260000" cy="1325563"/>
          </a:xfrm>
        </p:spPr>
        <p:txBody>
          <a:bodyPr/>
          <a:lstStyle/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77188-4C97-0356-7DF2-5CA78CBAEB2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49965" y="2044747"/>
            <a:ext cx="5040000" cy="3949200"/>
          </a:xfrm>
        </p:spPr>
        <p:txBody>
          <a:bodyPr/>
          <a:lstStyle/>
          <a:p>
            <a:pPr lvl="0"/>
            <a:r>
              <a:rPr lang="fi-FI"/>
              <a:t>Leipäteksti 24 pt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8AA96-BCAD-D7B4-CD4B-95EEA9E234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69965" y="2044747"/>
            <a:ext cx="5040000" cy="3949200"/>
          </a:xfrm>
        </p:spPr>
        <p:txBody>
          <a:bodyPr/>
          <a:lstStyle/>
          <a:p>
            <a:pPr lvl="0"/>
            <a:r>
              <a:rPr lang="fi-FI"/>
              <a:t>Leipäteksti 24 pt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130B1E-3D5F-52AB-3758-066135153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2CFB-8CF4-1C49-BC5F-593B5F3D3B14}" type="datetimeFigureOut">
              <a:rPr lang="fi-FI" smtClean="0"/>
              <a:t>6.5.2026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BCF05-0A19-9E5C-6745-C0AE338AB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03CC-51DA-7BB1-E970-8C6AF526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C9F3143-0FB9-EF50-472D-D9B1626E11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457463A-54FC-CF42-30C1-20D81E5065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011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1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D8009-9C9D-BC20-E19F-6BBFBFF17D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85810-6893-B421-9E24-5070E0BA2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EE75F-E69C-1BB7-BD19-66FB90E85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03D8-16EE-4B98-A4DE-3EE0B8356128}" type="datetime1">
              <a:rPr lang="fi-FI" smtClean="0"/>
              <a:t>6.5.2026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19949-D649-D43F-8908-A18051B04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8AB7446-32D7-9321-62EB-F686687D3D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30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2 sisältöä tumman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768C3-6EB9-6743-AC88-831836BB31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102600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77188-4C97-0356-7DF2-5CA78CBAEB2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49965" y="2044747"/>
            <a:ext cx="5040000" cy="394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Leipäteksti 24 pt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8AA96-BCAD-D7B4-CD4B-95EEA9E234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69965" y="2044747"/>
            <a:ext cx="5040000" cy="394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Leipäteksti 24 pt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130B1E-3D5F-52AB-3758-066135153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6.5.2026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BCF05-0A19-9E5C-6745-C0AE338AB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03CC-51DA-7BB1-E970-8C6AF526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EFF6797-BDE6-863A-A62C-4E38AF772C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E0AC6B-2D35-1EFF-B06E-E3E45F84D5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95909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34974-F3A3-AA28-578C-E88E992F8F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7F12E1-C23C-F2BF-89C3-3E2FCC8A9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2CFB-8CF4-1C49-BC5F-593B5F3D3B14}" type="datetimeFigureOut">
              <a:rPr lang="fi-FI" smtClean="0"/>
              <a:t>6.5.2026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270F59-9E54-9B06-629F-7559DD5B8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BE5749-5EB2-9037-9EE8-37A3F0DA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C4B65E-4FB4-816D-3ABF-6C0E80D890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AF51BF-8436-ED13-927D-993DD2CDB6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116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Otsikko tumman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34974-F3A3-AA28-578C-E88E992F8F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7F12E1-C23C-F2BF-89C3-3E2FCC8A9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6.5.2026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270F59-9E54-9B06-629F-7559DD5B8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BE5749-5EB2-9037-9EE8-37A3F0DA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6" name="Picture 5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659325B-759F-4951-3A3C-7BA7DC8A47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A71483-AD90-EFAE-2519-E6DDAD13AA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90227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, sisältö ja me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4168800" cy="154281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1358-7E6C-198B-1435-CD75CCB74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95165" y="535510"/>
            <a:ext cx="5914800" cy="5495107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err="1"/>
              <a:t>Tila</a:t>
            </a:r>
            <a:r>
              <a:rPr lang="en-GB"/>
              <a:t> </a:t>
            </a:r>
            <a:r>
              <a:rPr lang="en-GB" err="1"/>
              <a:t>taulukolle</a:t>
            </a:r>
            <a:r>
              <a:rPr lang="en-GB"/>
              <a:t>, </a:t>
            </a:r>
            <a:r>
              <a:rPr lang="en-GB" err="1"/>
              <a:t>graafille</a:t>
            </a:r>
            <a:r>
              <a:rPr lang="en-GB"/>
              <a:t>, </a:t>
            </a:r>
            <a:br>
              <a:rPr lang="en-GB"/>
            </a:br>
            <a:r>
              <a:rPr lang="en-GB" err="1"/>
              <a:t>kuvalle</a:t>
            </a:r>
            <a:r>
              <a:rPr lang="en-GB"/>
              <a:t> tai </a:t>
            </a:r>
            <a:r>
              <a:rPr lang="en-GB" err="1"/>
              <a:t>videolle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9965" y="2235850"/>
            <a:ext cx="41688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Leipäteksti</a:t>
            </a:r>
            <a:r>
              <a:rPr lang="en-GB"/>
              <a:t> 24 </a:t>
            </a:r>
            <a:r>
              <a:rPr lang="en-GB" err="1"/>
              <a:t>pt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9992-5258-FE36-934D-C9DB69AF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2CFB-8CF4-1C49-BC5F-593B5F3D3B14}" type="datetimeFigureOut">
              <a:rPr lang="fi-FI" smtClean="0"/>
              <a:t>6.5.2026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43C1A-9B54-9EFC-0AC8-5E354885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7243D-E47C-20CA-1BF5-76A83AB5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423EE3F-5792-C453-AA55-3A36CC10AC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10AE0C6-395A-88FB-ADCA-F29353B3FB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61103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, sisältö ja media tumman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4168800" cy="1542819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1358-7E6C-198B-1435-CD75CCB74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95165" y="535510"/>
            <a:ext cx="5914800" cy="5495107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err="1"/>
              <a:t>Tila</a:t>
            </a:r>
            <a:r>
              <a:rPr lang="en-GB"/>
              <a:t> </a:t>
            </a:r>
            <a:r>
              <a:rPr lang="en-GB" err="1"/>
              <a:t>taulukolle</a:t>
            </a:r>
            <a:r>
              <a:rPr lang="en-GB"/>
              <a:t>, </a:t>
            </a:r>
            <a:r>
              <a:rPr lang="en-GB" err="1"/>
              <a:t>graafille</a:t>
            </a:r>
            <a:r>
              <a:rPr lang="en-GB"/>
              <a:t>, </a:t>
            </a:r>
            <a:br>
              <a:rPr lang="en-GB"/>
            </a:br>
            <a:r>
              <a:rPr lang="en-GB" err="1"/>
              <a:t>kuvalle</a:t>
            </a:r>
            <a:r>
              <a:rPr lang="en-GB"/>
              <a:t> tai </a:t>
            </a:r>
            <a:r>
              <a:rPr lang="en-GB" err="1"/>
              <a:t>videolle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9965" y="2235850"/>
            <a:ext cx="41688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Leipäteksti</a:t>
            </a:r>
            <a:r>
              <a:rPr lang="en-GB"/>
              <a:t> 24 </a:t>
            </a:r>
            <a:r>
              <a:rPr lang="en-GB" err="1"/>
              <a:t>pt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9992-5258-FE36-934D-C9DB69AF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6.5.2026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43C1A-9B54-9EFC-0AC8-5E354885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7243D-E47C-20CA-1BF5-76A83AB5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950044B-8DDC-20DA-A3D0-209641B552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5D8EA6-A6CF-9F2F-5390-64645DC837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66437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, sisältö ja media 2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1358-7E6C-198B-1435-CD75CCB74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9965" y="535510"/>
            <a:ext cx="5914800" cy="5495107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err="1"/>
              <a:t>Tila</a:t>
            </a:r>
            <a:r>
              <a:rPr lang="en-GB"/>
              <a:t> </a:t>
            </a:r>
            <a:r>
              <a:rPr lang="en-GB" err="1"/>
              <a:t>taulukolle</a:t>
            </a:r>
            <a:r>
              <a:rPr lang="en-GB"/>
              <a:t>, </a:t>
            </a:r>
            <a:r>
              <a:rPr lang="en-GB" err="1"/>
              <a:t>graafille</a:t>
            </a:r>
            <a:r>
              <a:rPr lang="en-GB"/>
              <a:t>, </a:t>
            </a:r>
            <a:br>
              <a:rPr lang="en-GB"/>
            </a:br>
            <a:r>
              <a:rPr lang="en-GB" err="1"/>
              <a:t>kuvalle</a:t>
            </a:r>
            <a:r>
              <a:rPr lang="en-GB"/>
              <a:t> tai </a:t>
            </a:r>
            <a:r>
              <a:rPr lang="en-GB" err="1"/>
              <a:t>videolle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1165" y="535510"/>
            <a:ext cx="4168800" cy="154281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41165" y="2235850"/>
            <a:ext cx="41688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Leipäteksti</a:t>
            </a:r>
            <a:r>
              <a:rPr lang="en-GB"/>
              <a:t> 24 </a:t>
            </a:r>
            <a:r>
              <a:rPr lang="en-GB" err="1"/>
              <a:t>pt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9992-5258-FE36-934D-C9DB69AF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2CFB-8CF4-1C49-BC5F-593B5F3D3B14}" type="datetimeFigureOut">
              <a:rPr lang="fi-FI" smtClean="0"/>
              <a:t>6.5.2026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43C1A-9B54-9EFC-0AC8-5E354885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7243D-E47C-20CA-1BF5-76A83AB5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423EE3F-5792-C453-AA55-3A36CC10AC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10AE0C6-395A-88FB-ADCA-F29353B3FB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72209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, sisältö ja media 2 tumman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1358-7E6C-198B-1435-CD75CCB74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9965" y="535510"/>
            <a:ext cx="5914800" cy="5495107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>
                <a:solidFill>
                  <a:schemeClr val="tx1"/>
                </a:solidFill>
              </a:defRPr>
            </a:lvl2pPr>
            <a:lvl3pPr marL="914400" indent="0" algn="ctr">
              <a:buNone/>
              <a:defRPr sz="2400">
                <a:solidFill>
                  <a:schemeClr val="tx1"/>
                </a:solidFill>
              </a:defRPr>
            </a:lvl3pPr>
            <a:lvl4pPr marL="1371600" indent="0" algn="ctr">
              <a:buNone/>
              <a:defRPr sz="2000">
                <a:solidFill>
                  <a:schemeClr val="tx1"/>
                </a:solidFill>
              </a:defRPr>
            </a:lvl4pPr>
            <a:lvl5pPr marL="1828800" indent="0" algn="ctr">
              <a:buNone/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err="1"/>
              <a:t>Tila</a:t>
            </a:r>
            <a:r>
              <a:rPr lang="en-GB"/>
              <a:t> </a:t>
            </a:r>
            <a:r>
              <a:rPr lang="en-GB" err="1"/>
              <a:t>taulukolle</a:t>
            </a:r>
            <a:r>
              <a:rPr lang="en-GB"/>
              <a:t>, </a:t>
            </a:r>
            <a:r>
              <a:rPr lang="en-GB" err="1"/>
              <a:t>graafille</a:t>
            </a:r>
            <a:r>
              <a:rPr lang="en-GB"/>
              <a:t>, </a:t>
            </a:r>
            <a:br>
              <a:rPr lang="en-GB"/>
            </a:br>
            <a:r>
              <a:rPr lang="en-GB" err="1"/>
              <a:t>kuvalle</a:t>
            </a:r>
            <a:r>
              <a:rPr lang="en-GB"/>
              <a:t> tai </a:t>
            </a:r>
            <a:r>
              <a:rPr lang="en-GB" err="1"/>
              <a:t>videolle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1165" y="535510"/>
            <a:ext cx="4168800" cy="1542819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41165" y="2235850"/>
            <a:ext cx="4168800" cy="3773064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Leipäteksti</a:t>
            </a:r>
            <a:r>
              <a:rPr lang="en-GB"/>
              <a:t> 24 </a:t>
            </a:r>
            <a:r>
              <a:rPr lang="en-GB" err="1"/>
              <a:t>pt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9992-5258-FE36-934D-C9DB69AF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6.5.2026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43C1A-9B54-9EFC-0AC8-5E354885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7243D-E47C-20CA-1BF5-76A83AB5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81CDCAA-FFF1-4D78-535A-F3200262F6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E63CF4-7649-A128-BF76-E699CFB6B1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4852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1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D8009-9C9D-BC20-E19F-6BBFBFF17D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85810-6893-B421-9E24-5070E0BA23B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i-FI"/>
              <a:t>Leipäteksti 28 pt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EE75F-E69C-1BB7-BD19-66FB90E85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2CFB-8CF4-1C49-BC5F-593B5F3D3B14}" type="datetimeFigureOut">
              <a:rPr lang="fi-FI" smtClean="0"/>
              <a:t>6.5.2026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EE8F0-15A5-8FCF-A1D5-66536D64F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19949-D649-D43F-8908-A18051B04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C36B7C6-A167-E29B-B137-4BC0CBE498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8AB7446-32D7-9321-62EB-F686687D3D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91500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1 sisältö tumman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D8009-9C9D-BC20-E19F-6BBFBFF17D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85810-6893-B421-9E24-5070E0BA23B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Leipäteksti 28 pt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EE75F-E69C-1BB7-BD19-66FB90E85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6.5.2026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EE8F0-15A5-8FCF-A1D5-66536D64F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19949-D649-D43F-8908-A18051B04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F639812E-B5D7-79B2-772B-55C15A42A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41F3B3-3CC7-3846-B101-53507F32F4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0774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2 sisältö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768C3-6EB9-6743-AC88-831836BB31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10260000" cy="1325563"/>
          </a:xfrm>
        </p:spPr>
        <p:txBody>
          <a:bodyPr/>
          <a:lstStyle/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77188-4C97-0356-7DF2-5CA78CBAEB2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49965" y="2044747"/>
            <a:ext cx="5040000" cy="3949200"/>
          </a:xfrm>
        </p:spPr>
        <p:txBody>
          <a:bodyPr/>
          <a:lstStyle/>
          <a:p>
            <a:pPr lvl="0"/>
            <a:r>
              <a:rPr lang="fi-FI"/>
              <a:t>Leipäteksti 24 pt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8AA96-BCAD-D7B4-CD4B-95EEA9E234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69965" y="2044747"/>
            <a:ext cx="5040000" cy="3949200"/>
          </a:xfrm>
        </p:spPr>
        <p:txBody>
          <a:bodyPr/>
          <a:lstStyle/>
          <a:p>
            <a:pPr lvl="0"/>
            <a:r>
              <a:rPr lang="fi-FI"/>
              <a:t>Leipäteksti 24 pt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130B1E-3D5F-52AB-3758-066135153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2CFB-8CF4-1C49-BC5F-593B5F3D3B14}" type="datetimeFigureOut">
              <a:rPr lang="fi-FI" smtClean="0"/>
              <a:t>6.5.2026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BCF05-0A19-9E5C-6745-C0AE338AB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03CC-51DA-7BB1-E970-8C6AF526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C9F3143-0FB9-EF50-472D-D9B1626E11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457463A-54FC-CF42-30C1-20D81E5065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05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2 sisältöä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D9A77DA-B6CE-D707-A699-1DE695B7936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67148" y="2044747"/>
            <a:ext cx="5040000" cy="395229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0DA59F2-5F83-26F3-EFDF-864E9FB9DA2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49965" y="2044748"/>
            <a:ext cx="5040000" cy="395229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A768C3-6EB9-6743-AC88-831836BB31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102600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EFF6797-BDE6-863A-A62C-4E38AF772C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DF8E2AA-CEAE-213B-20F0-E8D552C6CC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29995" y="6213846"/>
            <a:ext cx="963149" cy="365125"/>
          </a:xfrm>
        </p:spPr>
        <p:txBody>
          <a:bodyPr/>
          <a:lstStyle/>
          <a:p>
            <a:fld id="{0A6203D8-16EE-4B98-A4DE-3EE0B8356128}" type="datetime1">
              <a:rPr lang="fi-FI" smtClean="0"/>
              <a:t>6.5.2026</a:t>
            </a:fld>
            <a:endParaRPr lang="fi-FI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96472CA-672A-D5D3-7C4A-E55BF4D51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7750" y="6213846"/>
            <a:ext cx="409398" cy="365125"/>
          </a:xfrm>
        </p:spPr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212002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2 sisältöä tumman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768C3-6EB9-6743-AC88-831836BB31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102600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77188-4C97-0356-7DF2-5CA78CBAEB2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49965" y="2044747"/>
            <a:ext cx="5040000" cy="394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Leipäteksti 24 pt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8AA96-BCAD-D7B4-CD4B-95EEA9E234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69965" y="2044747"/>
            <a:ext cx="5040000" cy="394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Leipäteksti 24 pt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130B1E-3D5F-52AB-3758-066135153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6.5.2026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BCF05-0A19-9E5C-6745-C0AE338AB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03CC-51DA-7BB1-E970-8C6AF526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EFF6797-BDE6-863A-A62C-4E38AF772C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E0AC6B-2D35-1EFF-B06E-E3E45F84D5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73847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valkoinen, ei tunnusta alha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7F12E1-C23C-F2BF-89C3-3E2FCC8A9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2CFB-8CF4-1C49-BC5F-593B5F3D3B14}" type="datetimeFigureOut">
              <a:rPr lang="fi-FI" smtClean="0"/>
              <a:t>6.5.2026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270F59-9E54-9B06-629F-7559DD5B8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BE5749-5EB2-9037-9EE8-37A3F0DA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AF51BF-8436-ED13-927D-993DD2CDB6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64637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34974-F3A3-AA28-578C-E88E992F8F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err="1"/>
              <a:t>Otsikko</a:t>
            </a:r>
            <a:r>
              <a:rPr lang="en-GB"/>
              <a:t> 44 pt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7F12E1-C23C-F2BF-89C3-3E2FCC8A9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2CFB-8CF4-1C49-BC5F-593B5F3D3B14}" type="datetimeFigureOut">
              <a:rPr lang="fi-FI" smtClean="0"/>
              <a:t>6.5.2026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270F59-9E54-9B06-629F-7559DD5B8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BE5749-5EB2-9037-9EE8-37A3F0DA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C4B65E-4FB4-816D-3ABF-6C0E80D890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AF51BF-8436-ED13-927D-993DD2CDB6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7468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tsikko tumman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34974-F3A3-AA28-578C-E88E992F8F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7F12E1-C23C-F2BF-89C3-3E2FCC8A9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6.5.2026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270F59-9E54-9B06-629F-7559DD5B8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BE5749-5EB2-9037-9EE8-37A3F0DA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6" name="Picture 5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659325B-759F-4951-3A3C-7BA7DC8A47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A71483-AD90-EFAE-2519-E6DDAD13AA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9616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me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4168800" cy="154281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1358-7E6C-198B-1435-CD75CCB74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95165" y="535510"/>
            <a:ext cx="5914800" cy="5495107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err="1"/>
              <a:t>Tila</a:t>
            </a:r>
            <a:r>
              <a:rPr lang="en-GB"/>
              <a:t> </a:t>
            </a:r>
            <a:r>
              <a:rPr lang="en-GB" err="1"/>
              <a:t>taulukolle</a:t>
            </a:r>
            <a:r>
              <a:rPr lang="en-GB"/>
              <a:t>, </a:t>
            </a:r>
            <a:r>
              <a:rPr lang="en-GB" err="1"/>
              <a:t>graafille</a:t>
            </a:r>
            <a:r>
              <a:rPr lang="en-GB"/>
              <a:t>, </a:t>
            </a:r>
            <a:br>
              <a:rPr lang="en-GB"/>
            </a:br>
            <a:r>
              <a:rPr lang="en-GB" err="1"/>
              <a:t>kuvalle</a:t>
            </a:r>
            <a:r>
              <a:rPr lang="en-GB"/>
              <a:t> tai </a:t>
            </a:r>
            <a:r>
              <a:rPr lang="en-GB" err="1"/>
              <a:t>videolle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9965" y="2235850"/>
            <a:ext cx="41688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Leipäteksti</a:t>
            </a:r>
            <a:r>
              <a:rPr lang="en-GB"/>
              <a:t> 24 </a:t>
            </a:r>
            <a:r>
              <a:rPr lang="en-GB" err="1"/>
              <a:t>pt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9992-5258-FE36-934D-C9DB69AF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2CFB-8CF4-1C49-BC5F-593B5F3D3B14}" type="datetimeFigureOut">
              <a:rPr lang="fi-FI" smtClean="0"/>
              <a:t>6.5.2026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43C1A-9B54-9EFC-0AC8-5E354885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7243D-E47C-20CA-1BF5-76A83AB5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423EE3F-5792-C453-AA55-3A36CC10AC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10AE0C6-395A-88FB-ADCA-F29353B3FB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31617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media tumman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4168800" cy="1542819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1358-7E6C-198B-1435-CD75CCB74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95165" y="535510"/>
            <a:ext cx="5914800" cy="5495107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err="1"/>
              <a:t>Tila</a:t>
            </a:r>
            <a:r>
              <a:rPr lang="en-GB"/>
              <a:t> </a:t>
            </a:r>
            <a:r>
              <a:rPr lang="en-GB" err="1"/>
              <a:t>taulukolle</a:t>
            </a:r>
            <a:r>
              <a:rPr lang="en-GB"/>
              <a:t>, </a:t>
            </a:r>
            <a:r>
              <a:rPr lang="en-GB" err="1"/>
              <a:t>graafille</a:t>
            </a:r>
            <a:r>
              <a:rPr lang="en-GB"/>
              <a:t>, </a:t>
            </a:r>
            <a:br>
              <a:rPr lang="en-GB"/>
            </a:br>
            <a:r>
              <a:rPr lang="en-GB" err="1"/>
              <a:t>kuvalle</a:t>
            </a:r>
            <a:r>
              <a:rPr lang="en-GB"/>
              <a:t> tai </a:t>
            </a:r>
            <a:r>
              <a:rPr lang="en-GB" err="1"/>
              <a:t>videolle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9965" y="2235850"/>
            <a:ext cx="41688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Leipäteksti</a:t>
            </a:r>
            <a:r>
              <a:rPr lang="en-GB"/>
              <a:t> 24 </a:t>
            </a:r>
            <a:r>
              <a:rPr lang="en-GB" err="1"/>
              <a:t>pt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9992-5258-FE36-934D-C9DB69AF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6.5.2026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43C1A-9B54-9EFC-0AC8-5E354885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7243D-E47C-20CA-1BF5-76A83AB5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950044B-8DDC-20DA-A3D0-209641B552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5D8EA6-A6CF-9F2F-5390-64645DC837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86122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media 2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1358-7E6C-198B-1435-CD75CCB74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9965" y="535510"/>
            <a:ext cx="5914800" cy="5495107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err="1"/>
              <a:t>Tila</a:t>
            </a:r>
            <a:r>
              <a:rPr lang="en-GB"/>
              <a:t> </a:t>
            </a:r>
            <a:r>
              <a:rPr lang="en-GB" err="1"/>
              <a:t>taulukolle</a:t>
            </a:r>
            <a:r>
              <a:rPr lang="en-GB"/>
              <a:t>, </a:t>
            </a:r>
            <a:r>
              <a:rPr lang="en-GB" err="1"/>
              <a:t>graafille</a:t>
            </a:r>
            <a:r>
              <a:rPr lang="en-GB"/>
              <a:t>, </a:t>
            </a:r>
            <a:br>
              <a:rPr lang="en-GB"/>
            </a:br>
            <a:r>
              <a:rPr lang="en-GB" err="1"/>
              <a:t>kuvalle</a:t>
            </a:r>
            <a:r>
              <a:rPr lang="en-GB"/>
              <a:t> tai </a:t>
            </a:r>
            <a:r>
              <a:rPr lang="en-GB" err="1"/>
              <a:t>videolle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1165" y="535510"/>
            <a:ext cx="4168800" cy="154281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41165" y="2235850"/>
            <a:ext cx="41688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Leipäteksti</a:t>
            </a:r>
            <a:r>
              <a:rPr lang="en-GB"/>
              <a:t> 24 </a:t>
            </a:r>
            <a:r>
              <a:rPr lang="en-GB" err="1"/>
              <a:t>pt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9992-5258-FE36-934D-C9DB69AF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2CFB-8CF4-1C49-BC5F-593B5F3D3B14}" type="datetimeFigureOut">
              <a:rPr lang="fi-FI" smtClean="0"/>
              <a:t>6.5.2026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43C1A-9B54-9EFC-0AC8-5E354885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7243D-E47C-20CA-1BF5-76A83AB5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423EE3F-5792-C453-AA55-3A36CC10AC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10AE0C6-395A-88FB-ADCA-F29353B3FB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83054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media 2 tumman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1358-7E6C-198B-1435-CD75CCB74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9965" y="535510"/>
            <a:ext cx="5914800" cy="5495107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>
                <a:solidFill>
                  <a:schemeClr val="tx1"/>
                </a:solidFill>
              </a:defRPr>
            </a:lvl2pPr>
            <a:lvl3pPr marL="914400" indent="0" algn="ctr">
              <a:buNone/>
              <a:defRPr sz="2400">
                <a:solidFill>
                  <a:schemeClr val="tx1"/>
                </a:solidFill>
              </a:defRPr>
            </a:lvl3pPr>
            <a:lvl4pPr marL="1371600" indent="0" algn="ctr">
              <a:buNone/>
              <a:defRPr sz="2000">
                <a:solidFill>
                  <a:schemeClr val="tx1"/>
                </a:solidFill>
              </a:defRPr>
            </a:lvl4pPr>
            <a:lvl5pPr marL="1828800" indent="0" algn="ctr">
              <a:buNone/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err="1"/>
              <a:t>Tila</a:t>
            </a:r>
            <a:r>
              <a:rPr lang="en-GB"/>
              <a:t> </a:t>
            </a:r>
            <a:r>
              <a:rPr lang="en-GB" err="1"/>
              <a:t>taulukolle</a:t>
            </a:r>
            <a:r>
              <a:rPr lang="en-GB"/>
              <a:t>, </a:t>
            </a:r>
            <a:r>
              <a:rPr lang="en-GB" err="1"/>
              <a:t>graafille</a:t>
            </a:r>
            <a:r>
              <a:rPr lang="en-GB"/>
              <a:t>, </a:t>
            </a:r>
            <a:br>
              <a:rPr lang="en-GB"/>
            </a:br>
            <a:r>
              <a:rPr lang="en-GB" err="1"/>
              <a:t>kuvalle</a:t>
            </a:r>
            <a:r>
              <a:rPr lang="en-GB"/>
              <a:t> tai </a:t>
            </a:r>
            <a:r>
              <a:rPr lang="en-GB" err="1"/>
              <a:t>videolle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1165" y="535510"/>
            <a:ext cx="4168800" cy="1542819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41165" y="2235850"/>
            <a:ext cx="4168800" cy="3773064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Leipäteksti</a:t>
            </a:r>
            <a:r>
              <a:rPr lang="en-GB"/>
              <a:t> 24 </a:t>
            </a:r>
            <a:r>
              <a:rPr lang="en-GB" err="1"/>
              <a:t>pt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9992-5258-FE36-934D-C9DB69AF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6.5.2026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43C1A-9B54-9EFC-0AC8-5E354885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7243D-E47C-20CA-1BF5-76A83AB5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81CDCAA-FFF1-4D78-535A-F3200262F6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E63CF4-7649-A128-BF76-E699CFB6B1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9630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5432400" cy="154281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9965" y="2235850"/>
            <a:ext cx="54324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Leipäteksti</a:t>
            </a:r>
            <a:r>
              <a:rPr lang="en-GB"/>
              <a:t> 24 </a:t>
            </a:r>
            <a:r>
              <a:rPr lang="en-GB" err="1"/>
              <a:t>pt</a:t>
            </a:r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423EE3F-5792-C453-AA55-3A36CC10AC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FCC8D104-7F84-C888-147D-E9BA71D739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61113" y="0"/>
            <a:ext cx="5830887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</a:lstStyle>
          <a:p>
            <a:r>
              <a:rPr lang="fi-FI"/>
              <a:t>Kuva</a:t>
            </a:r>
          </a:p>
        </p:txBody>
      </p:sp>
    </p:spTree>
    <p:extLst>
      <p:ext uri="{BB962C8B-B14F-4D97-AF65-F5344CB8AC3E}">
        <p14:creationId xmlns:p14="http://schemas.microsoft.com/office/powerpoint/2010/main" val="82688022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a tumman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5432400" cy="1542819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9965" y="2235850"/>
            <a:ext cx="54324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Leipäteksti</a:t>
            </a:r>
            <a:r>
              <a:rPr lang="en-GB"/>
              <a:t> 24 </a:t>
            </a:r>
            <a:r>
              <a:rPr lang="en-GB" err="1"/>
              <a:t>pt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5D8EA6-A6CF-9F2F-5390-64645DC837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918BCF9-AC30-9B84-E4CA-CDF3510AD3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61113" y="0"/>
            <a:ext cx="5830887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Kuva</a:t>
            </a:r>
          </a:p>
        </p:txBody>
      </p:sp>
    </p:spTree>
    <p:extLst>
      <p:ext uri="{BB962C8B-B14F-4D97-AF65-F5344CB8AC3E}">
        <p14:creationId xmlns:p14="http://schemas.microsoft.com/office/powerpoint/2010/main" val="4194168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1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26" Type="http://schemas.openxmlformats.org/officeDocument/2006/relationships/slideLayout" Target="../slideLayouts/slideLayout92.xml"/><Relationship Id="rId39" Type="http://schemas.openxmlformats.org/officeDocument/2006/relationships/slideLayout" Target="../slideLayouts/slideLayout105.xml"/><Relationship Id="rId21" Type="http://schemas.openxmlformats.org/officeDocument/2006/relationships/slideLayout" Target="../slideLayouts/slideLayout87.xml"/><Relationship Id="rId34" Type="http://schemas.openxmlformats.org/officeDocument/2006/relationships/slideLayout" Target="../slideLayouts/slideLayout100.xml"/><Relationship Id="rId42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9" Type="http://schemas.openxmlformats.org/officeDocument/2006/relationships/slideLayout" Target="../slideLayouts/slideLayout95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24" Type="http://schemas.openxmlformats.org/officeDocument/2006/relationships/slideLayout" Target="../slideLayouts/slideLayout90.xml"/><Relationship Id="rId32" Type="http://schemas.openxmlformats.org/officeDocument/2006/relationships/slideLayout" Target="../slideLayouts/slideLayout98.xml"/><Relationship Id="rId37" Type="http://schemas.openxmlformats.org/officeDocument/2006/relationships/slideLayout" Target="../slideLayouts/slideLayout103.xml"/><Relationship Id="rId40" Type="http://schemas.openxmlformats.org/officeDocument/2006/relationships/slideLayout" Target="../slideLayouts/slideLayout106.xml"/><Relationship Id="rId45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23" Type="http://schemas.openxmlformats.org/officeDocument/2006/relationships/slideLayout" Target="../slideLayouts/slideLayout89.xml"/><Relationship Id="rId28" Type="http://schemas.openxmlformats.org/officeDocument/2006/relationships/slideLayout" Target="../slideLayouts/slideLayout94.xml"/><Relationship Id="rId36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85.xml"/><Relationship Id="rId31" Type="http://schemas.openxmlformats.org/officeDocument/2006/relationships/slideLayout" Target="../slideLayouts/slideLayout97.xml"/><Relationship Id="rId44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Relationship Id="rId22" Type="http://schemas.openxmlformats.org/officeDocument/2006/relationships/slideLayout" Target="../slideLayouts/slideLayout88.xml"/><Relationship Id="rId27" Type="http://schemas.openxmlformats.org/officeDocument/2006/relationships/slideLayout" Target="../slideLayouts/slideLayout93.xml"/><Relationship Id="rId30" Type="http://schemas.openxmlformats.org/officeDocument/2006/relationships/slideLayout" Target="../slideLayouts/slideLayout96.xml"/><Relationship Id="rId35" Type="http://schemas.openxmlformats.org/officeDocument/2006/relationships/slideLayout" Target="../slideLayouts/slideLayout101.xml"/><Relationship Id="rId43" Type="http://schemas.openxmlformats.org/officeDocument/2006/relationships/slideLayout" Target="../slideLayouts/slideLayout109.xml"/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5" Type="http://schemas.openxmlformats.org/officeDocument/2006/relationships/slideLayout" Target="../slideLayouts/slideLayout91.xml"/><Relationship Id="rId33" Type="http://schemas.openxmlformats.org/officeDocument/2006/relationships/slideLayout" Target="../slideLayouts/slideLayout99.xml"/><Relationship Id="rId38" Type="http://schemas.openxmlformats.org/officeDocument/2006/relationships/slideLayout" Target="../slideLayouts/slideLayout104.xml"/><Relationship Id="rId46" Type="http://schemas.openxmlformats.org/officeDocument/2006/relationships/theme" Target="../theme/theme11.xml"/><Relationship Id="rId20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107.xml"/></Relationships>
</file>

<file path=ppt/slideMasters/_rels/slideMaster1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4.xml"/><Relationship Id="rId18" Type="http://schemas.openxmlformats.org/officeDocument/2006/relationships/slideLayout" Target="../slideLayouts/slideLayout129.xml"/><Relationship Id="rId26" Type="http://schemas.openxmlformats.org/officeDocument/2006/relationships/slideLayout" Target="../slideLayouts/slideLayout137.xml"/><Relationship Id="rId39" Type="http://schemas.openxmlformats.org/officeDocument/2006/relationships/slideLayout" Target="../slideLayouts/slideLayout150.xml"/><Relationship Id="rId21" Type="http://schemas.openxmlformats.org/officeDocument/2006/relationships/slideLayout" Target="../slideLayouts/slideLayout132.xml"/><Relationship Id="rId34" Type="http://schemas.openxmlformats.org/officeDocument/2006/relationships/slideLayout" Target="../slideLayouts/slideLayout145.xml"/><Relationship Id="rId42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27.xml"/><Relationship Id="rId29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24" Type="http://schemas.openxmlformats.org/officeDocument/2006/relationships/slideLayout" Target="../slideLayouts/slideLayout135.xml"/><Relationship Id="rId32" Type="http://schemas.openxmlformats.org/officeDocument/2006/relationships/slideLayout" Target="../slideLayouts/slideLayout143.xml"/><Relationship Id="rId37" Type="http://schemas.openxmlformats.org/officeDocument/2006/relationships/slideLayout" Target="../slideLayouts/slideLayout148.xml"/><Relationship Id="rId40" Type="http://schemas.openxmlformats.org/officeDocument/2006/relationships/slideLayout" Target="../slideLayouts/slideLayout151.xml"/><Relationship Id="rId45" Type="http://schemas.openxmlformats.org/officeDocument/2006/relationships/theme" Target="../theme/theme12.xml"/><Relationship Id="rId5" Type="http://schemas.openxmlformats.org/officeDocument/2006/relationships/slideLayout" Target="../slideLayouts/slideLayout116.xml"/><Relationship Id="rId15" Type="http://schemas.openxmlformats.org/officeDocument/2006/relationships/slideLayout" Target="../slideLayouts/slideLayout126.xml"/><Relationship Id="rId23" Type="http://schemas.openxmlformats.org/officeDocument/2006/relationships/slideLayout" Target="../slideLayouts/slideLayout134.xml"/><Relationship Id="rId28" Type="http://schemas.openxmlformats.org/officeDocument/2006/relationships/slideLayout" Target="../slideLayouts/slideLayout139.xml"/><Relationship Id="rId36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21.xml"/><Relationship Id="rId19" Type="http://schemas.openxmlformats.org/officeDocument/2006/relationships/slideLayout" Target="../slideLayouts/slideLayout130.xml"/><Relationship Id="rId31" Type="http://schemas.openxmlformats.org/officeDocument/2006/relationships/slideLayout" Target="../slideLayouts/slideLayout142.xml"/><Relationship Id="rId44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slideLayout" Target="../slideLayouts/slideLayout125.xml"/><Relationship Id="rId22" Type="http://schemas.openxmlformats.org/officeDocument/2006/relationships/slideLayout" Target="../slideLayouts/slideLayout133.xml"/><Relationship Id="rId27" Type="http://schemas.openxmlformats.org/officeDocument/2006/relationships/slideLayout" Target="../slideLayouts/slideLayout138.xml"/><Relationship Id="rId30" Type="http://schemas.openxmlformats.org/officeDocument/2006/relationships/slideLayout" Target="../slideLayouts/slideLayout141.xml"/><Relationship Id="rId35" Type="http://schemas.openxmlformats.org/officeDocument/2006/relationships/slideLayout" Target="../slideLayouts/slideLayout146.xml"/><Relationship Id="rId43" Type="http://schemas.openxmlformats.org/officeDocument/2006/relationships/slideLayout" Target="../slideLayouts/slideLayout154.xml"/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23.xml"/><Relationship Id="rId17" Type="http://schemas.openxmlformats.org/officeDocument/2006/relationships/slideLayout" Target="../slideLayouts/slideLayout128.xml"/><Relationship Id="rId25" Type="http://schemas.openxmlformats.org/officeDocument/2006/relationships/slideLayout" Target="../slideLayouts/slideLayout136.xml"/><Relationship Id="rId33" Type="http://schemas.openxmlformats.org/officeDocument/2006/relationships/slideLayout" Target="../slideLayouts/slideLayout144.xml"/><Relationship Id="rId38" Type="http://schemas.openxmlformats.org/officeDocument/2006/relationships/slideLayout" Target="../slideLayouts/slideLayout149.xml"/><Relationship Id="rId20" Type="http://schemas.openxmlformats.org/officeDocument/2006/relationships/slideLayout" Target="../slideLayouts/slideLayout131.xml"/><Relationship Id="rId41" Type="http://schemas.openxmlformats.org/officeDocument/2006/relationships/slideLayout" Target="../slideLayouts/slideLayout15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theme" Target="../theme/theme13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910806-493F-132E-0D2E-D75D41432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5" y="535510"/>
            <a:ext cx="10260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4D146-646D-D54B-D78B-31FF201B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965" y="2044748"/>
            <a:ext cx="10260000" cy="3952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24139-035D-0AA1-BB99-874ED2891B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29995" y="6213846"/>
            <a:ext cx="9631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DC123C7A-AF5F-475F-83AC-B19C87C022C6}" type="datetime1">
              <a:rPr lang="fi-FI" smtClean="0"/>
              <a:t>6.5.2026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A2E6B-A0EF-85D5-B8E9-510C93B25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97750" y="6213846"/>
            <a:ext cx="409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0656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1B721F91-A99E-B03B-C7EF-4944EE721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63319A3-B39F-E960-6A8C-4A8F69777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2BCEEFB-9A2A-931F-42F6-5C26977369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008DD61-FB59-EEAC-D8A8-28B571A121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09DDB8E-03A0-836D-4532-1C7C3854F3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A9B3E-3576-4B7B-8AF1-F14A28EEE5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521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910806-493F-132E-0D2E-D75D41432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5" y="535510"/>
            <a:ext cx="10260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4D146-646D-D54B-D78B-31FF201B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965" y="2044748"/>
            <a:ext cx="10260000" cy="3952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24139-035D-0AA1-BB99-874ED2891B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29995" y="6213846"/>
            <a:ext cx="9631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  <a:lumOff val="50000"/>
                  </a:schemeClr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6.5.2026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9ABD9-72EF-74E9-13CE-7645C8EAE3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93553" y="621384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A2E6B-A0EF-85D5-B8E9-510C93B25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97750" y="6213846"/>
            <a:ext cx="409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50000"/>
                    <a:lumOff val="50000"/>
                  </a:schemeClr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06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  <p:sldLayoutId id="2147483934" r:id="rId13"/>
    <p:sldLayoutId id="2147483935" r:id="rId14"/>
    <p:sldLayoutId id="2147483936" r:id="rId15"/>
    <p:sldLayoutId id="2147483937" r:id="rId16"/>
    <p:sldLayoutId id="2147483938" r:id="rId17"/>
    <p:sldLayoutId id="2147483939" r:id="rId18"/>
    <p:sldLayoutId id="2147483940" r:id="rId19"/>
    <p:sldLayoutId id="2147483941" r:id="rId20"/>
    <p:sldLayoutId id="2147483852" r:id="rId21"/>
    <p:sldLayoutId id="2147483853" r:id="rId22"/>
    <p:sldLayoutId id="2147483854" r:id="rId23"/>
    <p:sldLayoutId id="2147483855" r:id="rId24"/>
    <p:sldLayoutId id="2147483856" r:id="rId25"/>
    <p:sldLayoutId id="2147483857" r:id="rId26"/>
    <p:sldLayoutId id="2147483858" r:id="rId27"/>
    <p:sldLayoutId id="2147483859" r:id="rId28"/>
    <p:sldLayoutId id="2147483860" r:id="rId29"/>
    <p:sldLayoutId id="2147483861" r:id="rId30"/>
    <p:sldLayoutId id="2147483862" r:id="rId31"/>
    <p:sldLayoutId id="2147483863" r:id="rId32"/>
    <p:sldLayoutId id="2147483864" r:id="rId33"/>
    <p:sldLayoutId id="2147483948" r:id="rId34"/>
    <p:sldLayoutId id="2147483949" r:id="rId35"/>
    <p:sldLayoutId id="2147483950" r:id="rId36"/>
    <p:sldLayoutId id="2147483951" r:id="rId37"/>
    <p:sldLayoutId id="2147483952" r:id="rId38"/>
    <p:sldLayoutId id="2147483953" r:id="rId39"/>
    <p:sldLayoutId id="2147483954" r:id="rId40"/>
    <p:sldLayoutId id="2147483955" r:id="rId41"/>
    <p:sldLayoutId id="2147483956" r:id="rId42"/>
    <p:sldLayoutId id="2147483957" r:id="rId43"/>
    <p:sldLayoutId id="2147483958" r:id="rId44"/>
    <p:sldLayoutId id="2147483959" r:id="rId4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4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910806-493F-132E-0D2E-D75D41432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5" y="535510"/>
            <a:ext cx="10260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4D146-646D-D54B-D78B-31FF201B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965" y="2044748"/>
            <a:ext cx="10260000" cy="3952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24139-035D-0AA1-BB99-874ED2891B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29995" y="6213846"/>
            <a:ext cx="9631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  <a:lumOff val="50000"/>
                  </a:schemeClr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6.5.2026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9ABD9-72EF-74E9-13CE-7645C8EAE3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93553" y="621384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A2E6B-A0EF-85D5-B8E9-510C93B25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97750" y="6213846"/>
            <a:ext cx="409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50000"/>
                    <a:lumOff val="50000"/>
                  </a:schemeClr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3533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  <p:sldLayoutId id="2147483880" r:id="rId14"/>
    <p:sldLayoutId id="2147483881" r:id="rId15"/>
    <p:sldLayoutId id="2147483882" r:id="rId16"/>
    <p:sldLayoutId id="2147483883" r:id="rId17"/>
    <p:sldLayoutId id="2147483884" r:id="rId18"/>
    <p:sldLayoutId id="2147483885" r:id="rId19"/>
    <p:sldLayoutId id="2147483886" r:id="rId20"/>
    <p:sldLayoutId id="2147483887" r:id="rId21"/>
    <p:sldLayoutId id="2147483888" r:id="rId22"/>
    <p:sldLayoutId id="2147483889" r:id="rId23"/>
    <p:sldLayoutId id="2147483890" r:id="rId24"/>
    <p:sldLayoutId id="2147483891" r:id="rId25"/>
    <p:sldLayoutId id="2147483892" r:id="rId26"/>
    <p:sldLayoutId id="2147483893" r:id="rId27"/>
    <p:sldLayoutId id="2147483894" r:id="rId28"/>
    <p:sldLayoutId id="2147483895" r:id="rId29"/>
    <p:sldLayoutId id="2147483896" r:id="rId30"/>
    <p:sldLayoutId id="2147483897" r:id="rId31"/>
    <p:sldLayoutId id="2147483898" r:id="rId32"/>
    <p:sldLayoutId id="2147483899" r:id="rId33"/>
    <p:sldLayoutId id="2147483900" r:id="rId34"/>
    <p:sldLayoutId id="2147483901" r:id="rId35"/>
    <p:sldLayoutId id="2147483902" r:id="rId36"/>
    <p:sldLayoutId id="2147483903" r:id="rId37"/>
    <p:sldLayoutId id="2147483904" r:id="rId38"/>
    <p:sldLayoutId id="2147483905" r:id="rId39"/>
    <p:sldLayoutId id="2147483906" r:id="rId40"/>
    <p:sldLayoutId id="2147483907" r:id="rId41"/>
    <p:sldLayoutId id="2147483908" r:id="rId42"/>
    <p:sldLayoutId id="2147483909" r:id="rId43"/>
    <p:sldLayoutId id="2147483910" r:id="rId4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4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910806-493F-132E-0D2E-D75D41432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5" y="535510"/>
            <a:ext cx="10260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4D146-646D-D54B-D78B-31FF201B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965" y="2044748"/>
            <a:ext cx="10260000" cy="3952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24139-035D-0AA1-BB99-874ED2891B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29995" y="6213846"/>
            <a:ext cx="9631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DC123C7A-AF5F-475F-83AC-B19C87C022C6}" type="datetime1">
              <a:rPr lang="fi-FI" smtClean="0"/>
              <a:t>6.5.2026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9ABD9-72EF-74E9-13CE-7645C8EAE3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93553" y="621384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A2E6B-A0EF-85D5-B8E9-510C93B25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97750" y="6213846"/>
            <a:ext cx="409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6840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910806-493F-132E-0D2E-D75D41432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5" y="535510"/>
            <a:ext cx="10260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4D146-646D-D54B-D78B-31FF201B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965" y="2044748"/>
            <a:ext cx="10260000" cy="3952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24139-035D-0AA1-BB99-874ED2891B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29995" y="6213846"/>
            <a:ext cx="9631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34E82237-4BA9-41D5-A8A4-B92576845676}" type="datetime1">
              <a:rPr lang="fi-FI" smtClean="0"/>
              <a:t>6.5.2026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A2E6B-A0EF-85D5-B8E9-510C93B25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97750" y="6213846"/>
            <a:ext cx="409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80B16C-8D30-90BB-8E5A-67F228BB8889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731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811" r:id="rId2"/>
    <p:sldLayoutId id="2147483736" r:id="rId3"/>
    <p:sldLayoutId id="2147483738" r:id="rId4"/>
    <p:sldLayoutId id="2147483740" r:id="rId5"/>
    <p:sldLayoutId id="2147483742" r:id="rId6"/>
    <p:sldLayoutId id="2147483813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910806-493F-132E-0D2E-D75D41432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5" y="535510"/>
            <a:ext cx="10260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4D146-646D-D54B-D78B-31FF201B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965" y="2044748"/>
            <a:ext cx="10260000" cy="3952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24139-035D-0AA1-BB99-874ED2891B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29995" y="6213846"/>
            <a:ext cx="9631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E95CF1EC-5658-4C7D-9651-CE63464E8232}" type="datetime1">
              <a:rPr lang="fi-FI" smtClean="0"/>
              <a:t>6.5.2026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A2E6B-A0EF-85D5-B8E9-510C93B25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97750" y="6213846"/>
            <a:ext cx="409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9BE3A1-0055-0391-697A-6B125513AB0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64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2" r:id="rId2"/>
    <p:sldLayoutId id="2147483804" r:id="rId3"/>
    <p:sldLayoutId id="2147483806" r:id="rId4"/>
    <p:sldLayoutId id="2147483808" r:id="rId5"/>
    <p:sldLayoutId id="2147483810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910806-493F-132E-0D2E-D75D41432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5" y="535510"/>
            <a:ext cx="10260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4D146-646D-D54B-D78B-31FF201B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965" y="2044748"/>
            <a:ext cx="10260000" cy="3952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24139-035D-0AA1-BB99-874ED2891B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29995" y="6213846"/>
            <a:ext cx="9631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A31C38AC-9738-4047-AC3C-523F4AF7F828}" type="datetime1">
              <a:rPr lang="fi-FI" smtClean="0"/>
              <a:t>6.5.2026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A2E6B-A0EF-85D5-B8E9-510C93B25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97750" y="6213846"/>
            <a:ext cx="409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793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910806-493F-132E-0D2E-D75D41432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5" y="535510"/>
            <a:ext cx="10260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4D146-646D-D54B-D78B-31FF201B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965" y="2044748"/>
            <a:ext cx="10260000" cy="3952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24139-035D-0AA1-BB99-874ED2891B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29995" y="6213846"/>
            <a:ext cx="9631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366DAE60-2345-4C01-BF5C-DF665B8B35B5}" type="datetime1">
              <a:rPr lang="fi-FI" smtClean="0"/>
              <a:t>6.5.2026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A2E6B-A0EF-85D5-B8E9-510C93B25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97750" y="6213846"/>
            <a:ext cx="409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767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910806-493F-132E-0D2E-D75D41432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5" y="535510"/>
            <a:ext cx="10260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4D146-646D-D54B-D78B-31FF201B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965" y="2044748"/>
            <a:ext cx="10260000" cy="3952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24139-035D-0AA1-BB99-874ED2891B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29995" y="6213846"/>
            <a:ext cx="9631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7507F721-8CBA-4899-B8EA-93B4E9046C0B}" type="datetime1">
              <a:rPr lang="fi-FI" smtClean="0"/>
              <a:t>6.5.2026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A2E6B-A0EF-85D5-B8E9-510C93B25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97750" y="6213846"/>
            <a:ext cx="409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4357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107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910806-493F-132E-0D2E-D75D41432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5" y="535510"/>
            <a:ext cx="10260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4D146-646D-D54B-D78B-31FF201B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965" y="2044748"/>
            <a:ext cx="10260000" cy="3952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24139-035D-0AA1-BB99-874ED2891B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29995" y="6213846"/>
            <a:ext cx="9631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9ABD9-72EF-74E9-13CE-7645C8EAE3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93553" y="621384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A2E6B-A0EF-85D5-B8E9-510C93B25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97750" y="6213846"/>
            <a:ext cx="409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272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397F213-8AD3-F26F-097E-196649E263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83495" y="6257748"/>
            <a:ext cx="1074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endParaRPr lang="fi-FI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50C4FE1-2B8A-9926-E185-D1C5553608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5568" y="6257749"/>
            <a:ext cx="603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fld id="{D5C7B8F6-2765-465B-BF52-D1DF320C1AE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6D864B4-FE4A-2990-DD9A-06D7A0D47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pPr algn="ctr"/>
            <a:endParaRPr lang="fi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BC8CA5-6526-9D6A-C744-341CCA2061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7517" y="431617"/>
            <a:ext cx="821524" cy="696339"/>
          </a:xfrm>
          <a:prstGeom prst="rect">
            <a:avLst/>
          </a:prstGeom>
        </p:spPr>
      </p:pic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7602381C-F7CA-C0B6-E99C-AB4E7FC03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569557" cy="6131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titlestyle</a:t>
            </a:r>
            <a:endParaRPr lang="fi-FI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23CCA40-4298-4113-7175-3BC57C0A2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3669" y="1428750"/>
            <a:ext cx="11205372" cy="4599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textstyles</a:t>
            </a:r>
            <a:endParaRPr lang="fi-FI" noProof="0"/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  <a:p>
            <a:pPr lvl="3"/>
            <a:r>
              <a:rPr lang="fi-FI" noProof="0" err="1"/>
              <a:t>Fourthlevel</a:t>
            </a:r>
            <a:endParaRPr lang="fi-FI" noProof="0"/>
          </a:p>
          <a:p>
            <a:pPr lvl="4"/>
            <a:r>
              <a:rPr lang="fi-FI" noProof="0" err="1"/>
              <a:t>Fifthlevel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350208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0">
          <a:solidFill>
            <a:schemeClr val="tx1"/>
          </a:solidFill>
          <a:latin typeface="+mj-lt"/>
          <a:ea typeface="+mj-ea"/>
          <a:cs typeface="Poppins ExtraBold" panose="000009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Poppins ExtraLight" panose="00000300000000000000" pitchFamily="2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Poppins ExtraLight" panose="00000300000000000000" pitchFamily="2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Poppins ExtraLight" panose="00000300000000000000" pitchFamily="2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Poppins ExtraLight" panose="00000300000000000000" pitchFamily="2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Poppins ExtraLight" panose="000003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hyperlink" Target="https://vakehyva.fi/fi/tietoa-meista/hyvinvoinnin-ja-terveyden-edistaminen" TargetMode="External"/><Relationship Id="rId1" Type="http://schemas.openxmlformats.org/officeDocument/2006/relationships/slideLayout" Target="../slideLayouts/slideLayout114.xml"/><Relationship Id="rId4" Type="http://schemas.openxmlformats.org/officeDocument/2006/relationships/image" Target="../media/image8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webropolsurveys.com/S/861FA9D53BCB2292" TargetMode="External"/><Relationship Id="rId2" Type="http://schemas.openxmlformats.org/officeDocument/2006/relationships/hyperlink" Target="https://vakehyva.fi/fi/ajankohtaista/hyvinvointisuunnitelman-luonnos-on-nyt-kommentoitavana" TargetMode="External"/><Relationship Id="rId1" Type="http://schemas.openxmlformats.org/officeDocument/2006/relationships/slideLayout" Target="../slideLayouts/slideLayout142.xml"/><Relationship Id="rId4" Type="http://schemas.openxmlformats.org/officeDocument/2006/relationships/image" Target="../media/image9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pia.tasanko-lavikainen@vakehyva.fi" TargetMode="External"/><Relationship Id="rId1" Type="http://schemas.openxmlformats.org/officeDocument/2006/relationships/slideLayout" Target="../slideLayouts/slideLayout16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16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A9F9DF-F6CC-837C-26C3-6E5179853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059909"/>
            <a:ext cx="7158644" cy="2387600"/>
          </a:xfrm>
        </p:spPr>
        <p:txBody>
          <a:bodyPr>
            <a:normAutofit fontScale="90000"/>
          </a:bodyPr>
          <a:lstStyle/>
          <a:p>
            <a:br>
              <a:rPr lang="fi-FI"/>
            </a:br>
            <a:r>
              <a:rPr lang="fi-FI"/>
              <a:t>Alueellinen hyvinvointikertomus- ja </a:t>
            </a:r>
            <a:br>
              <a:rPr lang="fi-FI"/>
            </a:br>
            <a:r>
              <a:rPr lang="fi-FI"/>
              <a:t>-suunnitelma 2026-2030</a:t>
            </a:r>
            <a:br>
              <a:rPr lang="fi-FI"/>
            </a:br>
            <a:br>
              <a:rPr lang="fi-FI"/>
            </a:br>
            <a:r>
              <a:rPr lang="fi-FI" sz="4000"/>
              <a:t>Luonnoksen esittely</a:t>
            </a:r>
            <a:endParaRPr lang="fi-FI">
              <a:solidFill>
                <a:schemeClr val="accent2"/>
              </a:solidFill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8E2BBDE-4A4F-6FE5-0DAE-EEA51BC799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798091"/>
            <a:ext cx="7158644" cy="1556333"/>
          </a:xfrm>
        </p:spPr>
        <p:txBody>
          <a:bodyPr/>
          <a:lstStyle/>
          <a:p>
            <a:r>
              <a:rPr lang="fi-FI" dirty="0"/>
              <a:t>Nuorisovaltuusto 12.5.2026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4317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D87ADA5B-45C5-E48B-5717-E20D37E781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Nostoja toimenpide-ehdotuksista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6E3EDE7B-EC05-19CC-A72E-F45036F602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5674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755037-1D8B-6991-7D28-CC7202D72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DB261C-9C03-DB3B-DBE1-D483EE22E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90" y="204047"/>
            <a:ext cx="10260000" cy="666566"/>
          </a:xfrm>
        </p:spPr>
        <p:txBody>
          <a:bodyPr>
            <a:noAutofit/>
          </a:bodyPr>
          <a:lstStyle/>
          <a:p>
            <a:r>
              <a:rPr lang="fi-FI" sz="2800"/>
              <a:t>Koko väestöön liittyviä toimenpidenostoja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36E4707E-EF03-55D4-6D53-ED56A4BB9C77}"/>
              </a:ext>
            </a:extLst>
          </p:cNvPr>
          <p:cNvGrpSpPr/>
          <p:nvPr/>
        </p:nvGrpSpPr>
        <p:grpSpPr>
          <a:xfrm>
            <a:off x="1146889" y="1061740"/>
            <a:ext cx="1510205" cy="981633"/>
            <a:chOff x="4847978" y="1407"/>
            <a:chExt cx="1510205" cy="981633"/>
          </a:xfrm>
          <a:solidFill>
            <a:schemeClr val="bg1">
              <a:lumMod val="40000"/>
              <a:lumOff val="60000"/>
            </a:schemeClr>
          </a:solidFill>
        </p:grpSpPr>
        <p:sp>
          <p:nvSpPr>
            <p:cNvPr id="15" name="Suorakulmio: Pyöristetyt kulmat 14">
              <a:extLst>
                <a:ext uri="{FF2B5EF4-FFF2-40B4-BE49-F238E27FC236}">
                  <a16:creationId xmlns:a16="http://schemas.microsoft.com/office/drawing/2014/main" id="{1EB2FFCD-3FCA-CFF0-5DF7-9218E457ABAE}"/>
                </a:ext>
              </a:extLst>
            </p:cNvPr>
            <p:cNvSpPr/>
            <p:nvPr/>
          </p:nvSpPr>
          <p:spPr>
            <a:xfrm>
              <a:off x="4847978" y="1407"/>
              <a:ext cx="1510205" cy="981633"/>
            </a:xfrm>
            <a:prstGeom prst="roundRect">
              <a:avLst/>
            </a:prstGeom>
            <a:grpFill/>
            <a:ln w="12700" cap="flat" cmpd="sng" algn="ctr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/>
            <a:lstStyle>
              <a:defPPr>
                <a:defRPr lang="en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Suorakulmio: Pyöristetyt kulmat 4">
              <a:extLst>
                <a:ext uri="{FF2B5EF4-FFF2-40B4-BE49-F238E27FC236}">
                  <a16:creationId xmlns:a16="http://schemas.microsoft.com/office/drawing/2014/main" id="{7EF12A74-BD84-E476-99CA-D5B109F17C56}"/>
                </a:ext>
              </a:extLst>
            </p:cNvPr>
            <p:cNvSpPr txBox="1"/>
            <p:nvPr/>
          </p:nvSpPr>
          <p:spPr>
            <a:xfrm>
              <a:off x="4895897" y="49326"/>
              <a:ext cx="1414367" cy="885795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  <a:effectLst/>
          </p:spPr>
          <p:txBody>
            <a:bodyPr spcFirstLastPara="0" vert="horz" wrap="square" lIns="49530" tIns="49530" rIns="49530" bIns="49530" numCol="1" spcCol="1270" anchor="ctr" anchorCtr="0">
              <a:noAutofit/>
            </a:bodyPr>
            <a:lstStyle>
              <a:defPPr>
                <a:defRPr lang="en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fi-FI" sz="1400">
                  <a:solidFill>
                    <a:sysClr val="window" lastClr="FFFFFF"/>
                  </a:solidFill>
                  <a:latin typeface="Calibri" panose="020F0502020204030204"/>
                </a:rPr>
                <a:t>Läpileikkaavat toimenpiteet</a:t>
              </a:r>
              <a:endPara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Ryhmä 4">
            <a:extLst>
              <a:ext uri="{FF2B5EF4-FFF2-40B4-BE49-F238E27FC236}">
                <a16:creationId xmlns:a16="http://schemas.microsoft.com/office/drawing/2014/main" id="{DFB8E137-A82C-C2E8-B5D0-F33E0B38FD76}"/>
              </a:ext>
            </a:extLst>
          </p:cNvPr>
          <p:cNvGrpSpPr/>
          <p:nvPr/>
        </p:nvGrpSpPr>
        <p:grpSpPr>
          <a:xfrm>
            <a:off x="3841811" y="1074183"/>
            <a:ext cx="1510205" cy="981633"/>
            <a:chOff x="6714769" y="1357709"/>
            <a:chExt cx="1510205" cy="981633"/>
          </a:xfrm>
        </p:grpSpPr>
        <p:sp>
          <p:nvSpPr>
            <p:cNvPr id="13" name="Suorakulmio: Pyöristetyt kulmat 12">
              <a:extLst>
                <a:ext uri="{FF2B5EF4-FFF2-40B4-BE49-F238E27FC236}">
                  <a16:creationId xmlns:a16="http://schemas.microsoft.com/office/drawing/2014/main" id="{58B0D895-9CD5-C07F-422F-CD31F0CEFF09}"/>
                </a:ext>
              </a:extLst>
            </p:cNvPr>
            <p:cNvSpPr/>
            <p:nvPr/>
          </p:nvSpPr>
          <p:spPr>
            <a:xfrm>
              <a:off x="6714769" y="1357709"/>
              <a:ext cx="1510205" cy="981633"/>
            </a:xfrm>
            <a:prstGeom prst="roundRect">
              <a:avLst/>
            </a:prstGeom>
            <a:solidFill>
              <a:srgbClr val="00983A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/>
            <a:lstStyle>
              <a:defPPr>
                <a:defRPr lang="en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Suorakulmio: Pyöristetyt kulmat 4">
              <a:extLst>
                <a:ext uri="{FF2B5EF4-FFF2-40B4-BE49-F238E27FC236}">
                  <a16:creationId xmlns:a16="http://schemas.microsoft.com/office/drawing/2014/main" id="{95C3C1CC-2173-6E7F-024B-ECD39B9AAABE}"/>
                </a:ext>
              </a:extLst>
            </p:cNvPr>
            <p:cNvSpPr txBox="1"/>
            <p:nvPr/>
          </p:nvSpPr>
          <p:spPr>
            <a:xfrm>
              <a:off x="6762688" y="1405628"/>
              <a:ext cx="1414367" cy="885795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  <a:effectLst/>
          </p:spPr>
          <p:txBody>
            <a:bodyPr spcFirstLastPara="0" vert="horz" wrap="square" lIns="49530" tIns="49530" rIns="49530" bIns="49530" numCol="1" spcCol="1270" anchor="ctr" anchorCtr="0">
              <a:noAutofit/>
            </a:bodyPr>
            <a:lstStyle>
              <a:defPPr>
                <a:defRPr lang="en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Terveellisten elintapojen vahvistaminen</a:t>
              </a:r>
              <a:endPara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endParaRPr>
            </a:p>
          </p:txBody>
        </p:sp>
      </p:grpSp>
      <p:grpSp>
        <p:nvGrpSpPr>
          <p:cNvPr id="6" name="Ryhmä 5">
            <a:extLst>
              <a:ext uri="{FF2B5EF4-FFF2-40B4-BE49-F238E27FC236}">
                <a16:creationId xmlns:a16="http://schemas.microsoft.com/office/drawing/2014/main" id="{8252BA0B-0181-93F4-E42F-11AF2804BD1C}"/>
              </a:ext>
            </a:extLst>
          </p:cNvPr>
          <p:cNvGrpSpPr/>
          <p:nvPr/>
        </p:nvGrpSpPr>
        <p:grpSpPr>
          <a:xfrm>
            <a:off x="6425005" y="1074183"/>
            <a:ext cx="1510205" cy="981633"/>
            <a:chOff x="6001718" y="3552253"/>
            <a:chExt cx="1510205" cy="981633"/>
          </a:xfrm>
        </p:grpSpPr>
        <p:sp>
          <p:nvSpPr>
            <p:cNvPr id="11" name="Suorakulmio: Pyöristetyt kulmat 10">
              <a:extLst>
                <a:ext uri="{FF2B5EF4-FFF2-40B4-BE49-F238E27FC236}">
                  <a16:creationId xmlns:a16="http://schemas.microsoft.com/office/drawing/2014/main" id="{35C00A0E-E6A8-00F9-5A0D-3AEB84AAE7E5}"/>
                </a:ext>
              </a:extLst>
            </p:cNvPr>
            <p:cNvSpPr/>
            <p:nvPr/>
          </p:nvSpPr>
          <p:spPr>
            <a:xfrm>
              <a:off x="6001718" y="3552253"/>
              <a:ext cx="1510205" cy="981633"/>
            </a:xfrm>
            <a:prstGeom prst="roundRect">
              <a:avLst/>
            </a:prstGeom>
            <a:solidFill>
              <a:srgbClr val="74B72B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/>
            <a:lstStyle>
              <a:defPPr>
                <a:defRPr lang="en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Suorakulmio: Pyöristetyt kulmat 4">
              <a:extLst>
                <a:ext uri="{FF2B5EF4-FFF2-40B4-BE49-F238E27FC236}">
                  <a16:creationId xmlns:a16="http://schemas.microsoft.com/office/drawing/2014/main" id="{D7135A6A-EF02-DE08-C6C1-16C7D61D4B56}"/>
                </a:ext>
              </a:extLst>
            </p:cNvPr>
            <p:cNvSpPr txBox="1"/>
            <p:nvPr/>
          </p:nvSpPr>
          <p:spPr>
            <a:xfrm>
              <a:off x="6049637" y="3600172"/>
              <a:ext cx="1414367" cy="885795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  <a:effectLst/>
          </p:spPr>
          <p:txBody>
            <a:bodyPr spcFirstLastPara="0" vert="horz" wrap="square" lIns="49530" tIns="49530" rIns="49530" bIns="49530" numCol="1" spcCol="1270" anchor="ctr" anchorCtr="0">
              <a:noAutofit/>
            </a:bodyPr>
            <a:lstStyle>
              <a:defPPr>
                <a:defRPr lang="en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Turvallisuuden tunteen lisääminen</a:t>
              </a:r>
            </a:p>
          </p:txBody>
        </p:sp>
      </p:grpSp>
      <p:grpSp>
        <p:nvGrpSpPr>
          <p:cNvPr id="7" name="Ryhmä 6">
            <a:extLst>
              <a:ext uri="{FF2B5EF4-FFF2-40B4-BE49-F238E27FC236}">
                <a16:creationId xmlns:a16="http://schemas.microsoft.com/office/drawing/2014/main" id="{2C949265-E61F-9FC1-2ADF-5ABB53B8771C}"/>
              </a:ext>
            </a:extLst>
          </p:cNvPr>
          <p:cNvGrpSpPr/>
          <p:nvPr/>
        </p:nvGrpSpPr>
        <p:grpSpPr>
          <a:xfrm>
            <a:off x="9119927" y="1074183"/>
            <a:ext cx="1510205" cy="981633"/>
            <a:chOff x="3694238" y="3552253"/>
            <a:chExt cx="1510205" cy="981633"/>
          </a:xfrm>
        </p:grpSpPr>
        <p:sp>
          <p:nvSpPr>
            <p:cNvPr id="9" name="Suorakulmio: Pyöristetyt kulmat 8">
              <a:extLst>
                <a:ext uri="{FF2B5EF4-FFF2-40B4-BE49-F238E27FC236}">
                  <a16:creationId xmlns:a16="http://schemas.microsoft.com/office/drawing/2014/main" id="{94B77CDA-6ADF-6356-3E44-680F655AFC93}"/>
                </a:ext>
              </a:extLst>
            </p:cNvPr>
            <p:cNvSpPr/>
            <p:nvPr/>
          </p:nvSpPr>
          <p:spPr>
            <a:xfrm>
              <a:off x="3694238" y="3552253"/>
              <a:ext cx="1510205" cy="981633"/>
            </a:xfrm>
            <a:prstGeom prst="roundRect">
              <a:avLst/>
            </a:prstGeom>
            <a:solidFill>
              <a:srgbClr val="E6007E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/>
            <a:lstStyle>
              <a:defPPr>
                <a:defRPr lang="en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Suorakulmio: Pyöristetyt kulmat 4">
              <a:extLst>
                <a:ext uri="{FF2B5EF4-FFF2-40B4-BE49-F238E27FC236}">
                  <a16:creationId xmlns:a16="http://schemas.microsoft.com/office/drawing/2014/main" id="{C058EEC1-EB4C-F4DD-4885-64784B136706}"/>
                </a:ext>
              </a:extLst>
            </p:cNvPr>
            <p:cNvSpPr txBox="1"/>
            <p:nvPr/>
          </p:nvSpPr>
          <p:spPr>
            <a:xfrm>
              <a:off x="3742157" y="3600172"/>
              <a:ext cx="1414367" cy="885795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  <a:effectLst/>
          </p:spPr>
          <p:txBody>
            <a:bodyPr spcFirstLastPara="0" vert="horz" wrap="square" lIns="49530" tIns="49530" rIns="49530" bIns="49530" numCol="1" spcCol="1270" anchor="ctr" anchorCtr="0">
              <a:noAutofit/>
            </a:bodyPr>
            <a:lstStyle>
              <a:defPPr>
                <a:defRPr lang="en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Työ- ja toimintakyvyn vahvistaminen</a:t>
              </a:r>
              <a:endPara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endParaRPr>
            </a:p>
          </p:txBody>
        </p:sp>
      </p:grpSp>
      <p:sp>
        <p:nvSpPr>
          <p:cNvPr id="17" name="Tekstiruutu 16">
            <a:extLst>
              <a:ext uri="{FF2B5EF4-FFF2-40B4-BE49-F238E27FC236}">
                <a16:creationId xmlns:a16="http://schemas.microsoft.com/office/drawing/2014/main" id="{200284B9-B3B3-0489-0F06-F79240B1B7FF}"/>
              </a:ext>
            </a:extLst>
          </p:cNvPr>
          <p:cNvSpPr txBox="1"/>
          <p:nvPr/>
        </p:nvSpPr>
        <p:spPr>
          <a:xfrm>
            <a:off x="621884" y="2863924"/>
            <a:ext cx="2592000" cy="32760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5C02F06D-B93A-33BD-BDB1-050FD0A87203}"/>
              </a:ext>
            </a:extLst>
          </p:cNvPr>
          <p:cNvSpPr txBox="1"/>
          <p:nvPr/>
        </p:nvSpPr>
        <p:spPr>
          <a:xfrm>
            <a:off x="762474" y="4364830"/>
            <a:ext cx="2301413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HYTE-tiedolla johtamisen vahvistaminen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6E54A5C0-6C09-328B-58BB-F850CE4B047D}"/>
              </a:ext>
            </a:extLst>
          </p:cNvPr>
          <p:cNvSpPr txBox="1"/>
          <p:nvPr/>
        </p:nvSpPr>
        <p:spPr>
          <a:xfrm>
            <a:off x="762474" y="2933307"/>
            <a:ext cx="2301413" cy="3077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HYTE-kerroin kehittäminen</a:t>
            </a:r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28219587-2F98-D92B-AAD1-B842145CDAA3}"/>
              </a:ext>
            </a:extLst>
          </p:cNvPr>
          <p:cNvSpPr txBox="1"/>
          <p:nvPr/>
        </p:nvSpPr>
        <p:spPr>
          <a:xfrm>
            <a:off x="3300917" y="2884472"/>
            <a:ext cx="2592000" cy="2232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7A43AB26-2BDB-4085-F575-56D1F35CBD08}"/>
              </a:ext>
            </a:extLst>
          </p:cNvPr>
          <p:cNvSpPr txBox="1"/>
          <p:nvPr/>
        </p:nvSpPr>
        <p:spPr>
          <a:xfrm>
            <a:off x="3446209" y="2989034"/>
            <a:ext cx="2301413" cy="7386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Ehkäisevän päihdetyön suunnitelman toimien toteuttaminen</a:t>
            </a:r>
          </a:p>
        </p:txBody>
      </p:sp>
      <p:sp>
        <p:nvSpPr>
          <p:cNvPr id="26" name="Tekstiruutu 25">
            <a:extLst>
              <a:ext uri="{FF2B5EF4-FFF2-40B4-BE49-F238E27FC236}">
                <a16:creationId xmlns:a16="http://schemas.microsoft.com/office/drawing/2014/main" id="{B3D62359-32A0-5C37-FDC7-617A10317E22}"/>
              </a:ext>
            </a:extLst>
          </p:cNvPr>
          <p:cNvSpPr txBox="1"/>
          <p:nvPr/>
        </p:nvSpPr>
        <p:spPr>
          <a:xfrm>
            <a:off x="3446208" y="3808308"/>
            <a:ext cx="2301413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Suun terveyden merkityksestä viestiminen</a:t>
            </a:r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409C31CB-94F6-F1E6-D13A-17F48944267E}"/>
              </a:ext>
            </a:extLst>
          </p:cNvPr>
          <p:cNvSpPr txBox="1"/>
          <p:nvPr/>
        </p:nvSpPr>
        <p:spPr>
          <a:xfrm>
            <a:off x="3446208" y="4434560"/>
            <a:ext cx="230141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Luonnon terveysvaikutusten huomioiminen HYTE-työssä</a:t>
            </a:r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id="{480A46DD-A8BF-3438-24DD-65B31FE94CD2}"/>
              </a:ext>
            </a:extLst>
          </p:cNvPr>
          <p:cNvSpPr txBox="1"/>
          <p:nvPr/>
        </p:nvSpPr>
        <p:spPr>
          <a:xfrm>
            <a:off x="5987450" y="2892088"/>
            <a:ext cx="2592000" cy="349200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kstiruutu 28">
            <a:extLst>
              <a:ext uri="{FF2B5EF4-FFF2-40B4-BE49-F238E27FC236}">
                <a16:creationId xmlns:a16="http://schemas.microsoft.com/office/drawing/2014/main" id="{E2D667A2-E536-3CE7-B6D3-46CFC64D2113}"/>
              </a:ext>
            </a:extLst>
          </p:cNvPr>
          <p:cNvSpPr txBox="1"/>
          <p:nvPr/>
        </p:nvSpPr>
        <p:spPr>
          <a:xfrm>
            <a:off x="6153757" y="2978107"/>
            <a:ext cx="2301413" cy="1600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Luottamuksen vahvistaminen palveluita kohtaan aktiivisella viestinnällä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400">
              <a:solidFill>
                <a:srgbClr val="1E1E1E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>
                <a:solidFill>
                  <a:srgbClr val="1E1E1E"/>
                </a:solidFill>
                <a:latin typeface="Calibri" panose="020F0502020204030204"/>
              </a:rPr>
              <a:t>Vaikuttavan turvallisuusviestinnän varmistaminen yhteistyössä</a:t>
            </a:r>
          </a:p>
        </p:txBody>
      </p:sp>
      <p:sp>
        <p:nvSpPr>
          <p:cNvPr id="30" name="Tekstiruutu 29">
            <a:extLst>
              <a:ext uri="{FF2B5EF4-FFF2-40B4-BE49-F238E27FC236}">
                <a16:creationId xmlns:a16="http://schemas.microsoft.com/office/drawing/2014/main" id="{86FE542C-6D3D-0CEF-457A-18D2F8C9DE29}"/>
              </a:ext>
            </a:extLst>
          </p:cNvPr>
          <p:cNvSpPr txBox="1"/>
          <p:nvPr/>
        </p:nvSpPr>
        <p:spPr>
          <a:xfrm>
            <a:off x="6153753" y="4681281"/>
            <a:ext cx="2301413" cy="7386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Lähisuhdeväkivallan ehkäisy-työn toimintasuunnitelman toimien toteuttaminen</a:t>
            </a:r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396935C5-12B0-3069-0EBD-37D43253A030}"/>
              </a:ext>
            </a:extLst>
          </p:cNvPr>
          <p:cNvSpPr txBox="1"/>
          <p:nvPr/>
        </p:nvSpPr>
        <p:spPr>
          <a:xfrm>
            <a:off x="8716011" y="2884472"/>
            <a:ext cx="2592000" cy="234000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kstiruutu 34">
            <a:extLst>
              <a:ext uri="{FF2B5EF4-FFF2-40B4-BE49-F238E27FC236}">
                <a16:creationId xmlns:a16="http://schemas.microsoft.com/office/drawing/2014/main" id="{A4AE9EE7-3996-7AD6-1EA0-43EDAE858CFD}"/>
              </a:ext>
            </a:extLst>
          </p:cNvPr>
          <p:cNvSpPr txBox="1"/>
          <p:nvPr/>
        </p:nvSpPr>
        <p:spPr>
          <a:xfrm>
            <a:off x="774971" y="3328389"/>
            <a:ext cx="2301413" cy="95410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Hyvinvoinnin ja terveyden (HYTE) </a:t>
            </a:r>
            <a:r>
              <a:rPr kumimoji="0" lang="fi-FI" sz="1400" b="0" i="0" u="none" strike="noStrike" kern="1200" cap="none" spc="0" normalizeH="0" baseline="0" noProof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puheeksioton</a:t>
            </a: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ja palveluohjauksen vahvistaminen</a:t>
            </a:r>
          </a:p>
        </p:txBody>
      </p:sp>
      <p:sp>
        <p:nvSpPr>
          <p:cNvPr id="37" name="Tekstiruutu 36">
            <a:extLst>
              <a:ext uri="{FF2B5EF4-FFF2-40B4-BE49-F238E27FC236}">
                <a16:creationId xmlns:a16="http://schemas.microsoft.com/office/drawing/2014/main" id="{4C277B35-D66C-A3D1-5A96-C209639D5261}"/>
              </a:ext>
            </a:extLst>
          </p:cNvPr>
          <p:cNvSpPr txBox="1"/>
          <p:nvPr/>
        </p:nvSpPr>
        <p:spPr>
          <a:xfrm>
            <a:off x="8861304" y="4325691"/>
            <a:ext cx="2301413" cy="7386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Asunnottomuuden ehkäiseminen ja </a:t>
            </a:r>
            <a:r>
              <a:rPr lang="fi-FI" sz="1400">
                <a:solidFill>
                  <a:srgbClr val="1E1E1E"/>
                </a:solidFill>
                <a:latin typeface="Calibri" panose="020F0502020204030204"/>
              </a:rPr>
              <a:t>yhteisen tilannekuvan luominen</a:t>
            </a:r>
            <a:endParaRPr kumimoji="0" lang="fi-FI" sz="1400" b="0" i="0" u="none" strike="noStrike" kern="1200" cap="none" spc="0" normalizeH="0" baseline="0" noProof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kstiruutu 34">
            <a:extLst>
              <a:ext uri="{FF2B5EF4-FFF2-40B4-BE49-F238E27FC236}">
                <a16:creationId xmlns:a16="http://schemas.microsoft.com/office/drawing/2014/main" id="{080D50A2-5869-720A-7F6B-7F6051936725}"/>
              </a:ext>
            </a:extLst>
          </p:cNvPr>
          <p:cNvSpPr txBox="1"/>
          <p:nvPr/>
        </p:nvSpPr>
        <p:spPr>
          <a:xfrm>
            <a:off x="774971" y="4964440"/>
            <a:ext cx="2301413" cy="95410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Yhteistyön vahvistaminen (esim. turvallisuus-suunnittelu ja segregaation ehkäisytyö)</a:t>
            </a:r>
            <a:endParaRPr kumimoji="0" lang="fi-FI" sz="1400" b="0" i="0" u="none" strike="noStrike" kern="1200" cap="none" spc="0" normalizeH="0" baseline="0" noProof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38" name="Tekstiruutu 37">
            <a:extLst>
              <a:ext uri="{FF2B5EF4-FFF2-40B4-BE49-F238E27FC236}">
                <a16:creationId xmlns:a16="http://schemas.microsoft.com/office/drawing/2014/main" id="{7F3FB5E2-A2B0-F6C5-0D31-5CF94F715F44}"/>
              </a:ext>
            </a:extLst>
          </p:cNvPr>
          <p:cNvSpPr txBox="1"/>
          <p:nvPr/>
        </p:nvSpPr>
        <p:spPr>
          <a:xfrm>
            <a:off x="6153754" y="5526064"/>
            <a:ext cx="2301413" cy="7386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Onnettomuuksien ehkäisy onnettomuuksien ehkäisyn suunnitelman mukaan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0839E02C-880A-AF08-8CD0-7F554DB4A151}"/>
              </a:ext>
            </a:extLst>
          </p:cNvPr>
          <p:cNvSpPr txBox="1"/>
          <p:nvPr/>
        </p:nvSpPr>
        <p:spPr>
          <a:xfrm>
            <a:off x="600155" y="2242484"/>
            <a:ext cx="25920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fi-FI" sz="1200" b="1">
                <a:solidFill>
                  <a:schemeClr val="accent4"/>
                </a:solidFill>
              </a:rPr>
              <a:t>Alueellinen hyvinvoinnin ja terveyden edistämistyö kehittyy.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E3BF290D-C773-F0A7-B603-45CAD8F6E22A}"/>
              </a:ext>
            </a:extLst>
          </p:cNvPr>
          <p:cNvSpPr txBox="1"/>
          <p:nvPr/>
        </p:nvSpPr>
        <p:spPr>
          <a:xfrm>
            <a:off x="3299075" y="2160962"/>
            <a:ext cx="2584499" cy="646331"/>
          </a:xfrm>
          <a:prstGeom prst="rect">
            <a:avLst/>
          </a:prstGeom>
          <a:solidFill>
            <a:srgbClr val="DAF5D9"/>
          </a:solidFill>
          <a:ln>
            <a:solidFill>
              <a:schemeClr val="accent4"/>
            </a:solidFill>
          </a:ln>
        </p:spPr>
        <p:txBody>
          <a:bodyPr wrap="square">
            <a:spAutoFit/>
          </a:bodyPr>
          <a:lstStyle>
            <a:defPPr>
              <a:defRPr lang="en-FI"/>
            </a:defPPr>
            <a:lvl1pPr>
              <a:defRPr sz="1200">
                <a:solidFill>
                  <a:schemeClr val="accent4"/>
                </a:solidFill>
              </a:defRPr>
            </a:lvl1pPr>
          </a:lstStyle>
          <a:p>
            <a:pPr algn="ctr"/>
            <a:r>
              <a:rPr lang="fi-FI" b="1"/>
              <a:t>Asukkaiden terveelliset elintavat vahvistuvat ja ne tukevat ennaltaehkäisevästi hyvinvointia.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B4A23DFD-8B00-B2B5-29D4-2E096E197817}"/>
              </a:ext>
            </a:extLst>
          </p:cNvPr>
          <p:cNvSpPr txBox="1"/>
          <p:nvPr/>
        </p:nvSpPr>
        <p:spPr>
          <a:xfrm>
            <a:off x="5991200" y="2254129"/>
            <a:ext cx="2584499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txBody>
          <a:bodyPr wrap="square" anchor="ctr">
            <a:spAutoFit/>
          </a:bodyPr>
          <a:lstStyle>
            <a:defPPr>
              <a:defRPr lang="en-FI"/>
            </a:defPPr>
            <a:lvl1pPr>
              <a:defRPr sz="1200">
                <a:solidFill>
                  <a:schemeClr val="accent4"/>
                </a:solidFill>
              </a:defRPr>
            </a:lvl1pPr>
          </a:lstStyle>
          <a:p>
            <a:pPr algn="ctr"/>
            <a:r>
              <a:rPr lang="fi-FI" b="1"/>
              <a:t>Asukkaiden turvallisuuden tunne lisääntyy.</a:t>
            </a: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DD0FC2BB-AB99-DCB5-95F7-ACCA19892888}"/>
              </a:ext>
            </a:extLst>
          </p:cNvPr>
          <p:cNvSpPr txBox="1"/>
          <p:nvPr/>
        </p:nvSpPr>
        <p:spPr>
          <a:xfrm>
            <a:off x="8723512" y="2254129"/>
            <a:ext cx="2584499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anchor="ctr">
            <a:spAutoFit/>
          </a:bodyPr>
          <a:lstStyle>
            <a:defPPr>
              <a:defRPr lang="en-FI"/>
            </a:defPPr>
            <a:lvl1pPr>
              <a:defRPr sz="1200">
                <a:solidFill>
                  <a:schemeClr val="accent4"/>
                </a:solidFill>
              </a:defRPr>
            </a:lvl1pPr>
          </a:lstStyle>
          <a:p>
            <a:pPr algn="ctr"/>
            <a:r>
              <a:rPr lang="fi-FI" b="1"/>
              <a:t>Asukkaiden työ- ja toimintakyky vahvistuu.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34F997C7-5BE8-BC9C-7BF4-4E4BF230CC57}"/>
              </a:ext>
            </a:extLst>
          </p:cNvPr>
          <p:cNvSpPr txBox="1"/>
          <p:nvPr/>
        </p:nvSpPr>
        <p:spPr>
          <a:xfrm>
            <a:off x="8861303" y="3022081"/>
            <a:ext cx="2301413" cy="116955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Aikuissosiaalityön asiakkaan työ- ja toimintakykyyn vaikuttavien riskitekijöiden tunnistaminen ja ohjaus vahvistaviin palveluihin</a:t>
            </a:r>
          </a:p>
        </p:txBody>
      </p:sp>
      <p:sp>
        <p:nvSpPr>
          <p:cNvPr id="33" name="Tekstiruutu 32">
            <a:extLst>
              <a:ext uri="{FF2B5EF4-FFF2-40B4-BE49-F238E27FC236}">
                <a16:creationId xmlns:a16="http://schemas.microsoft.com/office/drawing/2014/main" id="{8CB98611-9451-D044-DB62-2E863D88533A}"/>
              </a:ext>
            </a:extLst>
          </p:cNvPr>
          <p:cNvSpPr txBox="1"/>
          <p:nvPr/>
        </p:nvSpPr>
        <p:spPr>
          <a:xfrm>
            <a:off x="8941802" y="5343583"/>
            <a:ext cx="2535848" cy="7386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fi-FI" sz="1400">
                <a:solidFill>
                  <a:schemeClr val="accent4"/>
                </a:solidFill>
              </a:rPr>
              <a:t>Hyvinvointialueella vastuu, kaupungit yhteistyö-kumppaneina</a:t>
            </a:r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0FAD62D6-DDA5-9283-1973-4952B5D3F290}"/>
              </a:ext>
            </a:extLst>
          </p:cNvPr>
          <p:cNvSpPr txBox="1"/>
          <p:nvPr/>
        </p:nvSpPr>
        <p:spPr>
          <a:xfrm>
            <a:off x="8941802" y="6142471"/>
            <a:ext cx="253584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fi-FI" sz="1400">
                <a:solidFill>
                  <a:schemeClr val="accent4"/>
                </a:solidFill>
              </a:rPr>
              <a:t>Kaupungeilla vastuu yhdessä hyvinvointialueen kanssa</a:t>
            </a:r>
          </a:p>
        </p:txBody>
      </p:sp>
    </p:spTree>
    <p:extLst>
      <p:ext uri="{BB962C8B-B14F-4D97-AF65-F5344CB8AC3E}">
        <p14:creationId xmlns:p14="http://schemas.microsoft.com/office/powerpoint/2010/main" val="699484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348ACE-1012-E18B-D893-CD2EBC90D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207" y="283711"/>
            <a:ext cx="10686127" cy="480295"/>
          </a:xfrm>
        </p:spPr>
        <p:txBody>
          <a:bodyPr>
            <a:noAutofit/>
          </a:bodyPr>
          <a:lstStyle/>
          <a:p>
            <a:r>
              <a:rPr lang="fi-FI" sz="2800"/>
              <a:t>Lasten ja nuorten hyvinvointisuunnitelmaluonnoksen toimenpidenostoja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972D89EC-2A57-B6BC-B209-CD5F517E4F28}"/>
              </a:ext>
            </a:extLst>
          </p:cNvPr>
          <p:cNvGrpSpPr/>
          <p:nvPr/>
        </p:nvGrpSpPr>
        <p:grpSpPr>
          <a:xfrm>
            <a:off x="1067380" y="763214"/>
            <a:ext cx="1510205" cy="981633"/>
            <a:chOff x="4847978" y="1407"/>
            <a:chExt cx="1510205" cy="981633"/>
          </a:xfrm>
        </p:grpSpPr>
        <p:sp>
          <p:nvSpPr>
            <p:cNvPr id="15" name="Suorakulmio: Pyöristetyt kulmat 14">
              <a:extLst>
                <a:ext uri="{FF2B5EF4-FFF2-40B4-BE49-F238E27FC236}">
                  <a16:creationId xmlns:a16="http://schemas.microsoft.com/office/drawing/2014/main" id="{74BA6BF1-34B2-654C-6AA8-260FDFB4CDB3}"/>
                </a:ext>
              </a:extLst>
            </p:cNvPr>
            <p:cNvSpPr/>
            <p:nvPr/>
          </p:nvSpPr>
          <p:spPr>
            <a:xfrm>
              <a:off x="4847978" y="1407"/>
              <a:ext cx="1510205" cy="981633"/>
            </a:xfrm>
            <a:prstGeom prst="roundRect">
              <a:avLst/>
            </a:prstGeom>
            <a:solidFill>
              <a:srgbClr val="76CBF3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/>
            <a:lstStyle>
              <a:defPPr>
                <a:defRPr lang="en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Suorakulmio: Pyöristetyt kulmat 4">
              <a:extLst>
                <a:ext uri="{FF2B5EF4-FFF2-40B4-BE49-F238E27FC236}">
                  <a16:creationId xmlns:a16="http://schemas.microsoft.com/office/drawing/2014/main" id="{7E98F76E-E2CD-3649-726A-4A6B569A3410}"/>
                </a:ext>
              </a:extLst>
            </p:cNvPr>
            <p:cNvSpPr txBox="1"/>
            <p:nvPr/>
          </p:nvSpPr>
          <p:spPr>
            <a:xfrm>
              <a:off x="4895897" y="49326"/>
              <a:ext cx="1414367" cy="885795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  <a:effectLst/>
          </p:spPr>
          <p:txBody>
            <a:bodyPr spcFirstLastPara="0" vert="horz" wrap="square" lIns="49530" tIns="49530" rIns="49530" bIns="49530" numCol="1" spcCol="1270" anchor="ctr" anchorCtr="0">
              <a:noAutofit/>
            </a:bodyPr>
            <a:lstStyle>
              <a:defPPr>
                <a:defRPr lang="en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Mielen hyvinvoinnin parantaminen</a:t>
              </a:r>
            </a:p>
          </p:txBody>
        </p:sp>
      </p:grpSp>
      <p:grpSp>
        <p:nvGrpSpPr>
          <p:cNvPr id="5" name="Ryhmä 4">
            <a:extLst>
              <a:ext uri="{FF2B5EF4-FFF2-40B4-BE49-F238E27FC236}">
                <a16:creationId xmlns:a16="http://schemas.microsoft.com/office/drawing/2014/main" id="{BB32231E-8BA7-BD70-EBB6-F53DFF5BC402}"/>
              </a:ext>
            </a:extLst>
          </p:cNvPr>
          <p:cNvGrpSpPr/>
          <p:nvPr/>
        </p:nvGrpSpPr>
        <p:grpSpPr>
          <a:xfrm>
            <a:off x="3841811" y="763214"/>
            <a:ext cx="1510205" cy="981633"/>
            <a:chOff x="6714769" y="1357709"/>
            <a:chExt cx="1510205" cy="981633"/>
          </a:xfrm>
        </p:grpSpPr>
        <p:sp>
          <p:nvSpPr>
            <p:cNvPr id="13" name="Suorakulmio: Pyöristetyt kulmat 12">
              <a:extLst>
                <a:ext uri="{FF2B5EF4-FFF2-40B4-BE49-F238E27FC236}">
                  <a16:creationId xmlns:a16="http://schemas.microsoft.com/office/drawing/2014/main" id="{B616005C-8A42-714F-5915-B44A096473FB}"/>
                </a:ext>
              </a:extLst>
            </p:cNvPr>
            <p:cNvSpPr/>
            <p:nvPr/>
          </p:nvSpPr>
          <p:spPr>
            <a:xfrm>
              <a:off x="6714769" y="1357709"/>
              <a:ext cx="1510205" cy="981633"/>
            </a:xfrm>
            <a:prstGeom prst="roundRect">
              <a:avLst/>
            </a:prstGeom>
            <a:solidFill>
              <a:srgbClr val="00983A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/>
            <a:lstStyle>
              <a:defPPr>
                <a:defRPr lang="en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Suorakulmio: Pyöristetyt kulmat 4">
              <a:extLst>
                <a:ext uri="{FF2B5EF4-FFF2-40B4-BE49-F238E27FC236}">
                  <a16:creationId xmlns:a16="http://schemas.microsoft.com/office/drawing/2014/main" id="{69262A5F-F554-8CE9-D942-55071E7280F9}"/>
                </a:ext>
              </a:extLst>
            </p:cNvPr>
            <p:cNvSpPr txBox="1"/>
            <p:nvPr/>
          </p:nvSpPr>
          <p:spPr>
            <a:xfrm>
              <a:off x="6762688" y="1405628"/>
              <a:ext cx="1414367" cy="885795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  <a:effectLst/>
          </p:spPr>
          <p:txBody>
            <a:bodyPr spcFirstLastPara="0" vert="horz" wrap="square" lIns="49530" tIns="49530" rIns="49530" bIns="49530" numCol="1" spcCol="1270" anchor="ctr" anchorCtr="0">
              <a:noAutofit/>
            </a:bodyPr>
            <a:lstStyle>
              <a:defPPr>
                <a:defRPr lang="en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Terveellisten elintapojen vahvistaminen</a:t>
              </a:r>
              <a:endPara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endParaRPr>
            </a:p>
          </p:txBody>
        </p:sp>
      </p:grpSp>
      <p:grpSp>
        <p:nvGrpSpPr>
          <p:cNvPr id="6" name="Ryhmä 5">
            <a:extLst>
              <a:ext uri="{FF2B5EF4-FFF2-40B4-BE49-F238E27FC236}">
                <a16:creationId xmlns:a16="http://schemas.microsoft.com/office/drawing/2014/main" id="{889F806A-5EC0-72C7-B603-66F6237B6407}"/>
              </a:ext>
            </a:extLst>
          </p:cNvPr>
          <p:cNvGrpSpPr/>
          <p:nvPr/>
        </p:nvGrpSpPr>
        <p:grpSpPr>
          <a:xfrm>
            <a:off x="6466102" y="763214"/>
            <a:ext cx="1510205" cy="981633"/>
            <a:chOff x="6001718" y="3552253"/>
            <a:chExt cx="1510205" cy="981633"/>
          </a:xfrm>
        </p:grpSpPr>
        <p:sp>
          <p:nvSpPr>
            <p:cNvPr id="11" name="Suorakulmio: Pyöristetyt kulmat 10">
              <a:extLst>
                <a:ext uri="{FF2B5EF4-FFF2-40B4-BE49-F238E27FC236}">
                  <a16:creationId xmlns:a16="http://schemas.microsoft.com/office/drawing/2014/main" id="{30D7A3A6-4502-C7C9-AC68-EC0D182C79A5}"/>
                </a:ext>
              </a:extLst>
            </p:cNvPr>
            <p:cNvSpPr/>
            <p:nvPr/>
          </p:nvSpPr>
          <p:spPr>
            <a:xfrm>
              <a:off x="6001718" y="3552253"/>
              <a:ext cx="1510205" cy="981633"/>
            </a:xfrm>
            <a:prstGeom prst="roundRect">
              <a:avLst/>
            </a:prstGeom>
            <a:solidFill>
              <a:srgbClr val="74B72B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/>
            <a:lstStyle>
              <a:defPPr>
                <a:defRPr lang="en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Suorakulmio: Pyöristetyt kulmat 4">
              <a:extLst>
                <a:ext uri="{FF2B5EF4-FFF2-40B4-BE49-F238E27FC236}">
                  <a16:creationId xmlns:a16="http://schemas.microsoft.com/office/drawing/2014/main" id="{56E69B94-B7EE-9A14-1BA0-F748313E5B29}"/>
                </a:ext>
              </a:extLst>
            </p:cNvPr>
            <p:cNvSpPr txBox="1"/>
            <p:nvPr/>
          </p:nvSpPr>
          <p:spPr>
            <a:xfrm>
              <a:off x="6049637" y="3600172"/>
              <a:ext cx="1414367" cy="885795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  <a:effectLst/>
          </p:spPr>
          <p:txBody>
            <a:bodyPr spcFirstLastPara="0" vert="horz" wrap="square" lIns="49530" tIns="49530" rIns="49530" bIns="49530" numCol="1" spcCol="1270" anchor="ctr" anchorCtr="0">
              <a:noAutofit/>
            </a:bodyPr>
            <a:lstStyle>
              <a:defPPr>
                <a:defRPr lang="en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Turvallisuuden tunteen lisääminen</a:t>
              </a:r>
            </a:p>
          </p:txBody>
        </p:sp>
      </p:grpSp>
      <p:grpSp>
        <p:nvGrpSpPr>
          <p:cNvPr id="7" name="Ryhmä 6">
            <a:extLst>
              <a:ext uri="{FF2B5EF4-FFF2-40B4-BE49-F238E27FC236}">
                <a16:creationId xmlns:a16="http://schemas.microsoft.com/office/drawing/2014/main" id="{2F0AB5F7-3CC9-5FEC-97AD-E1E76B04A27B}"/>
              </a:ext>
            </a:extLst>
          </p:cNvPr>
          <p:cNvGrpSpPr/>
          <p:nvPr/>
        </p:nvGrpSpPr>
        <p:grpSpPr>
          <a:xfrm>
            <a:off x="9161024" y="763214"/>
            <a:ext cx="1510205" cy="981633"/>
            <a:chOff x="3694238" y="3552253"/>
            <a:chExt cx="1510205" cy="981633"/>
          </a:xfrm>
        </p:grpSpPr>
        <p:sp>
          <p:nvSpPr>
            <p:cNvPr id="9" name="Suorakulmio: Pyöristetyt kulmat 8">
              <a:extLst>
                <a:ext uri="{FF2B5EF4-FFF2-40B4-BE49-F238E27FC236}">
                  <a16:creationId xmlns:a16="http://schemas.microsoft.com/office/drawing/2014/main" id="{67F35EF9-EA06-1E2F-A7CB-89C7EA406382}"/>
                </a:ext>
              </a:extLst>
            </p:cNvPr>
            <p:cNvSpPr/>
            <p:nvPr/>
          </p:nvSpPr>
          <p:spPr>
            <a:xfrm>
              <a:off x="3694238" y="3552253"/>
              <a:ext cx="1510205" cy="981633"/>
            </a:xfrm>
            <a:prstGeom prst="roundRect">
              <a:avLst/>
            </a:prstGeom>
            <a:solidFill>
              <a:srgbClr val="E6007E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/>
            <a:lstStyle>
              <a:defPPr>
                <a:defRPr lang="en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Suorakulmio: Pyöristetyt kulmat 4">
              <a:extLst>
                <a:ext uri="{FF2B5EF4-FFF2-40B4-BE49-F238E27FC236}">
                  <a16:creationId xmlns:a16="http://schemas.microsoft.com/office/drawing/2014/main" id="{C8CD98FA-4D77-2781-617D-580999BA77A9}"/>
                </a:ext>
              </a:extLst>
            </p:cNvPr>
            <p:cNvSpPr txBox="1"/>
            <p:nvPr/>
          </p:nvSpPr>
          <p:spPr>
            <a:xfrm>
              <a:off x="3742157" y="3600172"/>
              <a:ext cx="1414367" cy="885795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  <a:effectLst/>
          </p:spPr>
          <p:txBody>
            <a:bodyPr spcFirstLastPara="0" vert="horz" wrap="square" lIns="49530" tIns="49530" rIns="49530" bIns="49530" numCol="1" spcCol="1270" anchor="ctr" anchorCtr="0">
              <a:noAutofit/>
            </a:bodyPr>
            <a:lstStyle>
              <a:defPPr>
                <a:defRPr lang="en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Työ- ja toimintakyvyn vahvistaminen</a:t>
              </a:r>
              <a:endPara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endParaRPr>
            </a:p>
          </p:txBody>
        </p:sp>
      </p:grpSp>
      <p:sp>
        <p:nvSpPr>
          <p:cNvPr id="17" name="Tekstiruutu 16">
            <a:extLst>
              <a:ext uri="{FF2B5EF4-FFF2-40B4-BE49-F238E27FC236}">
                <a16:creationId xmlns:a16="http://schemas.microsoft.com/office/drawing/2014/main" id="{8D9B3DC6-B1F9-AC95-66C8-078B6195EED0}"/>
              </a:ext>
            </a:extLst>
          </p:cNvPr>
          <p:cNvSpPr txBox="1"/>
          <p:nvPr/>
        </p:nvSpPr>
        <p:spPr>
          <a:xfrm>
            <a:off x="594715" y="2724934"/>
            <a:ext cx="2592000" cy="3852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D60F1580-63B5-4116-6877-999A880E0548}"/>
              </a:ext>
            </a:extLst>
          </p:cNvPr>
          <p:cNvSpPr txBox="1"/>
          <p:nvPr/>
        </p:nvSpPr>
        <p:spPr>
          <a:xfrm>
            <a:off x="774970" y="5129789"/>
            <a:ext cx="2301413" cy="738664"/>
          </a:xfrm>
          <a:prstGeom prst="rect">
            <a:avLst/>
          </a:prstGeom>
          <a:solidFill>
            <a:schemeClr val="accent5">
              <a:lumMod val="95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Mielenterveys- ja päihdepalveluihin pääsyn parantaminen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DC20C98E-70C0-84B0-AC3E-B5E3E44A0187}"/>
              </a:ext>
            </a:extLst>
          </p:cNvPr>
          <p:cNvSpPr txBox="1"/>
          <p:nvPr/>
        </p:nvSpPr>
        <p:spPr>
          <a:xfrm>
            <a:off x="762474" y="2789468"/>
            <a:ext cx="2301413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Perhekeskustoiminnan laajentaminen</a:t>
            </a:r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71AB948E-FF1D-7827-4F60-A250130E9734}"/>
              </a:ext>
            </a:extLst>
          </p:cNvPr>
          <p:cNvSpPr txBox="1"/>
          <p:nvPr/>
        </p:nvSpPr>
        <p:spPr>
          <a:xfrm>
            <a:off x="3297653" y="2709811"/>
            <a:ext cx="2592000" cy="2052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kstiruutu 25">
            <a:extLst>
              <a:ext uri="{FF2B5EF4-FFF2-40B4-BE49-F238E27FC236}">
                <a16:creationId xmlns:a16="http://schemas.microsoft.com/office/drawing/2014/main" id="{77F6B2A2-A986-B748-7034-768A18B5555D}"/>
              </a:ext>
            </a:extLst>
          </p:cNvPr>
          <p:cNvSpPr txBox="1"/>
          <p:nvPr/>
        </p:nvSpPr>
        <p:spPr>
          <a:xfrm>
            <a:off x="3454837" y="2833455"/>
            <a:ext cx="2301413" cy="11695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Vähän liikkuvien lasten tunnistaminen ja lasten, nuorten ja perheiden elintapaneuvonnan palvelujen kehittäminen</a:t>
            </a:r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92C3F00A-21F8-7063-7F06-8F6F2F997109}"/>
              </a:ext>
            </a:extLst>
          </p:cNvPr>
          <p:cNvSpPr txBox="1"/>
          <p:nvPr/>
        </p:nvSpPr>
        <p:spPr>
          <a:xfrm>
            <a:off x="3454838" y="4076444"/>
            <a:ext cx="2301413" cy="523220"/>
          </a:xfrm>
          <a:prstGeom prst="rect">
            <a:avLst/>
          </a:prstGeom>
          <a:solidFill>
            <a:schemeClr val="accent5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MPR-rokotuskattavuuden lisääminen</a:t>
            </a:r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id="{A6EEA04D-0E08-2655-66FD-ED41971C33D1}"/>
              </a:ext>
            </a:extLst>
          </p:cNvPr>
          <p:cNvSpPr txBox="1"/>
          <p:nvPr/>
        </p:nvSpPr>
        <p:spPr>
          <a:xfrm>
            <a:off x="6008464" y="2709811"/>
            <a:ext cx="2592000" cy="100800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kstiruutu 30">
            <a:extLst>
              <a:ext uri="{FF2B5EF4-FFF2-40B4-BE49-F238E27FC236}">
                <a16:creationId xmlns:a16="http://schemas.microsoft.com/office/drawing/2014/main" id="{D88099DB-E943-CFF7-778F-C7B11D419F76}"/>
              </a:ext>
            </a:extLst>
          </p:cNvPr>
          <p:cNvSpPr txBox="1"/>
          <p:nvPr/>
        </p:nvSpPr>
        <p:spPr>
          <a:xfrm>
            <a:off x="6153757" y="2833455"/>
            <a:ext cx="2301413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Kiusaamisen ja </a:t>
            </a:r>
            <a:b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väkivallan ehkäisy lasten ja nuorten arkiympäristöissä</a:t>
            </a:r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E3D31438-FCBE-BFEA-66FD-1633FD4A85A5}"/>
              </a:ext>
            </a:extLst>
          </p:cNvPr>
          <p:cNvSpPr txBox="1"/>
          <p:nvPr/>
        </p:nvSpPr>
        <p:spPr>
          <a:xfrm>
            <a:off x="8716011" y="2709811"/>
            <a:ext cx="2592000" cy="100800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kstiruutu 32">
            <a:extLst>
              <a:ext uri="{FF2B5EF4-FFF2-40B4-BE49-F238E27FC236}">
                <a16:creationId xmlns:a16="http://schemas.microsoft.com/office/drawing/2014/main" id="{6CA632BE-9EE7-7A0F-4465-E8D44E16CB62}"/>
              </a:ext>
            </a:extLst>
          </p:cNvPr>
          <p:cNvSpPr txBox="1"/>
          <p:nvPr/>
        </p:nvSpPr>
        <p:spPr>
          <a:xfrm>
            <a:off x="8871578" y="2823994"/>
            <a:ext cx="2301413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Opiskeluhuollon ja koulutuksen järjestäjän yhteistyön kehittäminen</a:t>
            </a:r>
          </a:p>
        </p:txBody>
      </p:sp>
      <p:sp>
        <p:nvSpPr>
          <p:cNvPr id="35" name="Tekstiruutu 34">
            <a:extLst>
              <a:ext uri="{FF2B5EF4-FFF2-40B4-BE49-F238E27FC236}">
                <a16:creationId xmlns:a16="http://schemas.microsoft.com/office/drawing/2014/main" id="{157F5818-D73E-A432-B7EB-93A7E5C001BE}"/>
              </a:ext>
            </a:extLst>
          </p:cNvPr>
          <p:cNvSpPr txBox="1"/>
          <p:nvPr/>
        </p:nvSpPr>
        <p:spPr>
          <a:xfrm>
            <a:off x="780835" y="3356663"/>
            <a:ext cx="2301413" cy="7386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Ennalta ehkäisevän tuen vahvistaminen terveystarkastusten avulla</a:t>
            </a:r>
          </a:p>
        </p:txBody>
      </p:sp>
      <p:sp>
        <p:nvSpPr>
          <p:cNvPr id="3" name="Tekstiruutu 34">
            <a:extLst>
              <a:ext uri="{FF2B5EF4-FFF2-40B4-BE49-F238E27FC236}">
                <a16:creationId xmlns:a16="http://schemas.microsoft.com/office/drawing/2014/main" id="{2A39E3BA-F16C-9D18-2600-69584F08FAD0}"/>
              </a:ext>
            </a:extLst>
          </p:cNvPr>
          <p:cNvSpPr txBox="1"/>
          <p:nvPr/>
        </p:nvSpPr>
        <p:spPr>
          <a:xfrm>
            <a:off x="774970" y="4144441"/>
            <a:ext cx="2301413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Mielen hyvinvoinnin tukeminen alueellisen opiskeluhuoltosuunnitelman mukaisesti</a:t>
            </a:r>
            <a:endParaRPr kumimoji="0" lang="fi-FI" sz="1400" b="0" i="0" u="none" strike="noStrike" kern="1200" cap="none" spc="0" normalizeH="0" baseline="0" noProof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20" name="Tekstiruutu 34">
            <a:extLst>
              <a:ext uri="{FF2B5EF4-FFF2-40B4-BE49-F238E27FC236}">
                <a16:creationId xmlns:a16="http://schemas.microsoft.com/office/drawing/2014/main" id="{A32524DC-570C-CBEA-61A2-01907E7BB970}"/>
              </a:ext>
            </a:extLst>
          </p:cNvPr>
          <p:cNvSpPr txBox="1"/>
          <p:nvPr/>
        </p:nvSpPr>
        <p:spPr>
          <a:xfrm>
            <a:off x="774970" y="5943601"/>
            <a:ext cx="2301413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Lastensuojelun tarpeen vähentäminen</a:t>
            </a:r>
            <a:endParaRPr kumimoji="0" lang="fi-FI" sz="1400" b="0" i="0" u="none" strike="noStrike" kern="1200" cap="none" spc="0" normalizeH="0" baseline="0" noProof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66773B91-232D-C4D4-B9F1-C4E951A69684}"/>
              </a:ext>
            </a:extLst>
          </p:cNvPr>
          <p:cNvSpPr txBox="1"/>
          <p:nvPr/>
        </p:nvSpPr>
        <p:spPr>
          <a:xfrm>
            <a:off x="596632" y="1820640"/>
            <a:ext cx="2592000" cy="830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Olemme yhdessä edelläkävijöitä lasten ja nuorten mielen hyvinvoinnin varmistamisessa. </a:t>
            </a:r>
            <a:b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Lastensuojelun tarve vähenee.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FD1C916C-631C-D73B-01C4-9F57A341525A}"/>
              </a:ext>
            </a:extLst>
          </p:cNvPr>
          <p:cNvSpPr txBox="1"/>
          <p:nvPr/>
        </p:nvSpPr>
        <p:spPr>
          <a:xfrm>
            <a:off x="3299287" y="1820640"/>
            <a:ext cx="2584499" cy="830997"/>
          </a:xfrm>
          <a:prstGeom prst="rect">
            <a:avLst/>
          </a:prstGeom>
          <a:solidFill>
            <a:srgbClr val="DAF5D9"/>
          </a:solidFill>
          <a:ln>
            <a:solidFill>
              <a:schemeClr val="accent4"/>
            </a:solidFill>
          </a:ln>
        </p:spPr>
        <p:txBody>
          <a:bodyPr wrap="square">
            <a:spAutoFit/>
          </a:bodyPr>
          <a:lstStyle>
            <a:defPPr>
              <a:defRPr lang="en-FI"/>
            </a:defPPr>
            <a:lvl1pPr>
              <a:defRPr sz="1200">
                <a:solidFill>
                  <a:schemeClr val="accent4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Lasten ja nuorten terveelliset elintavat vahvistuvat ja tukevat ennaltaehkäisevästi terveyttä ja hyvinvointia.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A2A7544E-E9EC-68A9-4C9E-B9699269CDA5}"/>
              </a:ext>
            </a:extLst>
          </p:cNvPr>
          <p:cNvSpPr txBox="1"/>
          <p:nvPr/>
        </p:nvSpPr>
        <p:spPr>
          <a:xfrm>
            <a:off x="5991200" y="1935768"/>
            <a:ext cx="2584499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txBody>
          <a:bodyPr wrap="square" anchor="ctr">
            <a:spAutoFit/>
          </a:bodyPr>
          <a:lstStyle>
            <a:defPPr>
              <a:defRPr lang="en-FI"/>
            </a:defPPr>
            <a:lvl1pPr>
              <a:defRPr sz="1200">
                <a:solidFill>
                  <a:schemeClr val="accent4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Vantaan ja Keravan alueella lasten ja nuorten on turvallista elää, oppia ja asua.</a:t>
            </a: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8301B5E6-EE21-B9E9-689D-12362F1C8041}"/>
              </a:ext>
            </a:extLst>
          </p:cNvPr>
          <p:cNvSpPr txBox="1"/>
          <p:nvPr/>
        </p:nvSpPr>
        <p:spPr>
          <a:xfrm>
            <a:off x="8723512" y="1935768"/>
            <a:ext cx="2584499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anchor="ctr">
            <a:spAutoFit/>
          </a:bodyPr>
          <a:lstStyle>
            <a:defPPr>
              <a:defRPr lang="en-FI"/>
            </a:defPPr>
            <a:lvl1pPr>
              <a:defRPr sz="1200">
                <a:solidFill>
                  <a:schemeClr val="accent4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Opiskelijoiden toimintakyky vahvistuu opiskeluhuollon ja koulutuksen järjestäjän yhteistyöllä.</a:t>
            </a:r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0BA3DD3B-71A9-0C4A-9E68-F520C32590C3}"/>
              </a:ext>
            </a:extLst>
          </p:cNvPr>
          <p:cNvSpPr txBox="1"/>
          <p:nvPr/>
        </p:nvSpPr>
        <p:spPr>
          <a:xfrm>
            <a:off x="8772163" y="5140396"/>
            <a:ext cx="2535848" cy="7386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Hyvinvointialueella vastuu, kaupungit yhteistyö-kumppaneina</a:t>
            </a:r>
          </a:p>
        </p:txBody>
      </p:sp>
      <p:sp>
        <p:nvSpPr>
          <p:cNvPr id="29" name="Tekstiruutu 28">
            <a:extLst>
              <a:ext uri="{FF2B5EF4-FFF2-40B4-BE49-F238E27FC236}">
                <a16:creationId xmlns:a16="http://schemas.microsoft.com/office/drawing/2014/main" id="{DB907CA4-9C1A-BBFA-1AB0-8C005E484698}"/>
              </a:ext>
            </a:extLst>
          </p:cNvPr>
          <p:cNvSpPr txBox="1"/>
          <p:nvPr/>
        </p:nvSpPr>
        <p:spPr>
          <a:xfrm>
            <a:off x="8777145" y="5958058"/>
            <a:ext cx="253584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Kaupungeilla vastuu yhdessä hyvinvointialueen kanssa</a:t>
            </a:r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A6E8CC74-4DCA-52F7-0ECD-22C5567841BC}"/>
              </a:ext>
            </a:extLst>
          </p:cNvPr>
          <p:cNvSpPr txBox="1"/>
          <p:nvPr/>
        </p:nvSpPr>
        <p:spPr>
          <a:xfrm>
            <a:off x="8772163" y="4538178"/>
            <a:ext cx="2535848" cy="523220"/>
          </a:xfrm>
          <a:prstGeom prst="rect">
            <a:avLst/>
          </a:prstGeom>
          <a:solidFill>
            <a:schemeClr val="accent5">
              <a:lumMod val="95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Hyvinvointialueen vastuulla, kaupungeilla ei keskeistä roolia</a:t>
            </a:r>
          </a:p>
        </p:txBody>
      </p:sp>
    </p:spTree>
    <p:extLst>
      <p:ext uri="{BB962C8B-B14F-4D97-AF65-F5344CB8AC3E}">
        <p14:creationId xmlns:p14="http://schemas.microsoft.com/office/powerpoint/2010/main" val="2695983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C7B68FC0-D93C-70E0-EF5E-C49268215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91" y="420008"/>
            <a:ext cx="10260000" cy="561770"/>
          </a:xfrm>
        </p:spPr>
        <p:txBody>
          <a:bodyPr>
            <a:normAutofit/>
          </a:bodyPr>
          <a:lstStyle/>
          <a:p>
            <a:r>
              <a:rPr lang="fi-FI" sz="2800"/>
              <a:t>Alueellisen opiskeluhuoltosuunnitelman tavoitteet ja toimenpiteet 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F6684CE7-FBA6-6635-3D3B-9FD2952479AA}"/>
              </a:ext>
            </a:extLst>
          </p:cNvPr>
          <p:cNvSpPr txBox="1"/>
          <p:nvPr/>
        </p:nvSpPr>
        <p:spPr>
          <a:xfrm>
            <a:off x="7709835" y="1189547"/>
            <a:ext cx="4218271" cy="4801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OPISKELUHUOLTOPALVELUT TULEVAT NÄHDYKSI JA TUNNETUKSI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VAKEn</a:t>
            </a: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opiskeluhuoltopalvelujen verkkosivujen rakennetta ja sisältöjä uudistetaan eri koulutusasteiden palvelukokonaisuuksien selkiyttämiseksi ja tietojen löydettävyyden parantamiseksi.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Opiskeluhuollon palvelut esittäytyvät vähintään aina lukuvuoden alussa ja muutenkin sopivissa tilanteissa oppilaitosten tilanteiden ja tarpeiden mukaan. Opiskeluhuollon toimintaa ja tehtävänkuvia esitellään tarpeen mukaan esimerkiksi osana YHR-/HVR-työskentelyä.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1F1C2DA3-96BD-985C-28DD-73BBF0ED9D27}"/>
              </a:ext>
            </a:extLst>
          </p:cNvPr>
          <p:cNvSpPr txBox="1"/>
          <p:nvPr/>
        </p:nvSpPr>
        <p:spPr>
          <a:xfrm>
            <a:off x="475649" y="1189547"/>
            <a:ext cx="7060932" cy="480131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OLEMME YHDESSÄ EDELLÄKÄVIJÖITÄ LASTEN JA NUORTEN MIELEN HYVINVOINNIN VARMISTAMISESSA </a:t>
            </a: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Vahvistamme perheen ja muun lähiyhteisön, kuten koulun ja varhaiskasvatuksen, mahdollisuuksia tukea lasten ja nuorten mielen hyvinvointia.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Yhteisten rakenteiden ja suunnitelmien pohjalta järjestetään sujuvasti lasten ja nuorten mielenterveyspalvelut yhteistyössä hyvinvointialueen palvelujen, erikoissairaanhoidon ja muiden toimijoiden kanssa.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Tuemme yhteisillä rakenteilla ja prosesseilla henkilöstön kykyä tunnistaa kokonaisvaltaisesti asiakkaiden tarpeita ja arvioida palveluihin ohjautumista ja oikea-aikaisuutta.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Palvelujen vaikuttavuutta seurataan ja kehitetään yhteisen tietopohjan avulla hyödyntäen tietoa toiminnan kehittämisessä.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Opiskeluhuollon palveluissa yksinäisyyttä ehkäistään ennen kaikkea vahvistamalla yhteisöllistä opiskeluhuoltoa, jossa koko oppilaitosyhteisö edistää osallisuutta, vuorovaikutusta ja kuulumisen kokemusta. </a:t>
            </a:r>
          </a:p>
        </p:txBody>
      </p:sp>
      <p:sp>
        <p:nvSpPr>
          <p:cNvPr id="26" name="Tekstiruutu 25">
            <a:extLst>
              <a:ext uri="{FF2B5EF4-FFF2-40B4-BE49-F238E27FC236}">
                <a16:creationId xmlns:a16="http://schemas.microsoft.com/office/drawing/2014/main" id="{7C792569-AF3A-091A-FAAF-EDDF6FBB0432}"/>
              </a:ext>
            </a:extLst>
          </p:cNvPr>
          <p:cNvSpPr txBox="1"/>
          <p:nvPr/>
        </p:nvSpPr>
        <p:spPr>
          <a:xfrm>
            <a:off x="3737007" y="5829298"/>
            <a:ext cx="379957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Suunnitelma hyväksyttävänä</a:t>
            </a:r>
          </a:p>
        </p:txBody>
      </p:sp>
    </p:spTree>
    <p:extLst>
      <p:ext uri="{BB962C8B-B14F-4D97-AF65-F5344CB8AC3E}">
        <p14:creationId xmlns:p14="http://schemas.microsoft.com/office/powerpoint/2010/main" val="3961990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4F0DA-E8FB-741D-5BFA-608BBE0071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4B845A9A-56DE-0740-5587-70BC84DF0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91" y="420007"/>
            <a:ext cx="10260000" cy="1325563"/>
          </a:xfrm>
        </p:spPr>
        <p:txBody>
          <a:bodyPr>
            <a:normAutofit/>
          </a:bodyPr>
          <a:lstStyle/>
          <a:p>
            <a:r>
              <a:rPr lang="fi-FI" sz="3600"/>
              <a:t>Alueellisen opiskeluhuoltosuunnitelman tavoitteet ja toimenpiteet jatkuvat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9CBDE31E-BBF0-47A7-FBE0-BAA4C77DB6C1}"/>
              </a:ext>
            </a:extLst>
          </p:cNvPr>
          <p:cNvSpPr txBox="1"/>
          <p:nvPr/>
        </p:nvSpPr>
        <p:spPr>
          <a:xfrm>
            <a:off x="6362299" y="2280200"/>
            <a:ext cx="5517682" cy="34163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VAHVISTAMME YHTEISTYÖSSÄ OPISKELIJOIDEN KOULUUN KIINNITTYMISTÄ JA POISSAOLOIHIN PUUTTUMISEN KÄYTÄNTEITÄ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Koulupudokkuuden</a:t>
            </a: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ehkäisemiseksi ja kouluun kiinnittymiseksi on perustettu </a:t>
            </a:r>
            <a:r>
              <a:rPr kumimoji="0" lang="fi-FI" sz="1800" b="0" i="0" u="none" strike="noStrike" kern="1200" cap="none" spc="0" normalizeH="0" baseline="0" noProof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VAKEn</a:t>
            </a: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sisäinen monialainen työryhmä, jota laajennetaan koulutuksen järjestäjien kanssa yhteiseksi. Työryhmä kartoittaa eri tasoisia toimenpiteitä ja yhteistyötä. Kartoitetut toimenpidemallit otetaan käyttöön.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Koulupoissaolomallin päivittäminen ja systemaattinen hyödyntäminen yhteistyössä koulutuksen järjestäjien kanssa.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844B243B-2C9C-C2A3-70D8-5A0AD23BEB4E}"/>
              </a:ext>
            </a:extLst>
          </p:cNvPr>
          <p:cNvSpPr txBox="1"/>
          <p:nvPr/>
        </p:nvSpPr>
        <p:spPr>
          <a:xfrm>
            <a:off x="799699" y="2312519"/>
            <a:ext cx="5296301" cy="31393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OPISKELUHUOLLON RAKENTEET JA TYÖNJAKO ON KUVATTU (OPISKELUHUOLLON JA OPETUKSEN JÄRJESTÄJÄN YHTEISET RAKENTEET JA TYÖNJAKO OVAT TOIMIVIA)</a:t>
            </a:r>
          </a:p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Kehitämme palvelurakenteen porrasteisuutta ja asiakasohjauksen kriteerejä sekä kirkastamme eri ammattilaisten rooleja ja työnjakoa. Rakenteet ja työnjako kuvataan alueellisesti sekä koulutuksen järjestäjän opiskeluhuoltosuunnitelmiin että alueelliseen opiskeluhuoltosuunnitelmaan.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240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B040A9-5780-DEC9-C759-600F14373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Neuvolasuunnitelman kehittämiskohdenostot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0A1220-3AF6-770A-362D-137D376D2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965" y="2154917"/>
            <a:ext cx="10260000" cy="3952291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fi-FI" b="1"/>
              <a:t>Ennaltaehkäisy ja varhainen tuki:</a:t>
            </a:r>
            <a:r>
              <a:rPr lang="fi-FI"/>
              <a:t> Neuvolapalveluissa vahvistetaan ennaltaehkäisevää työtä ja varhaista tunnistamista yhtenäisillä rakenteilla, sujuvalla ohjautuvuudella ja omahoitoa tukevilla toimintamalleilla. </a:t>
            </a:r>
          </a:p>
          <a:p>
            <a:pPr fontAlgn="base"/>
            <a:r>
              <a:rPr lang="fi-FI" b="1"/>
              <a:t>Lasten ja nuorten mielenterveyden edistäminen:</a:t>
            </a:r>
            <a:r>
              <a:rPr lang="fi-FI"/>
              <a:t> Neuvoloiden osaamista mielenterveys-, päihde- ja lähisuhdeväkivallan teemojen tunnistamisessa vahvistetaan ja yhteistyötä muiden palvelujen kanssa tiivistetään oikea-aikaisen tuen varmistamiseksi. </a:t>
            </a:r>
          </a:p>
          <a:p>
            <a:pPr fontAlgn="base"/>
            <a:r>
              <a:rPr lang="fi-FI" b="1"/>
              <a:t>Palvelujen saatavuus:</a:t>
            </a:r>
            <a:r>
              <a:rPr lang="fi-FI"/>
              <a:t> Palvelujen saatavuutta parannetaan selkeyttämällä prosesseja, kehittämällä ajanvarausta ja hyödyntämällä digitaalisia ratkaisuja sekä asiakaspalautetta. </a:t>
            </a:r>
          </a:p>
          <a:p>
            <a:pPr fontAlgn="base"/>
            <a:r>
              <a:rPr lang="fi-FI" b="1"/>
              <a:t>Työhyvinvointi:</a:t>
            </a:r>
            <a:r>
              <a:rPr lang="fi-FI"/>
              <a:t> Työhyvinvointia vahvistetaan toimivilla vuorovaikutusrakenteilla, omahoitajuuden tukemisella ja työn kuormituksen tasaisemmalla jakautumisella. </a:t>
            </a:r>
          </a:p>
          <a:p>
            <a:pPr fontAlgn="base"/>
            <a:r>
              <a:rPr lang="fi-FI" b="1"/>
              <a:t>Kestävä talous:</a:t>
            </a:r>
            <a:r>
              <a:rPr lang="fi-FI"/>
              <a:t> Neuvolapalvelut tuotetaan kustannustehokkaasti ja talousarvion puitteissa hyödyntämällä yhdenmukaisia käytäntöjä ja uusia toimintamalleja. 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AAA7006-7A44-EE92-04AF-6EE571D48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7497" y="4235954"/>
            <a:ext cx="2079171" cy="1871254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960F97C-3EAC-0979-A397-EA847760C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2824" y="574936"/>
            <a:ext cx="2547412" cy="143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463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C2675E-98C3-E6B3-D17A-C2FA3EE61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D62BC64-3AAE-B6F8-7792-EB3C24887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807" y="263567"/>
            <a:ext cx="10260000" cy="447608"/>
          </a:xfrm>
        </p:spPr>
        <p:txBody>
          <a:bodyPr>
            <a:noAutofit/>
          </a:bodyPr>
          <a:lstStyle/>
          <a:p>
            <a:r>
              <a:rPr lang="fi-FI" sz="2800">
                <a:latin typeface="Calibri"/>
                <a:ea typeface="Calibri"/>
                <a:cs typeface="Calibri"/>
              </a:rPr>
              <a:t>Työikäisten hyvinvointisuunnitelmaluonnoksen toimenpidenostoja</a:t>
            </a:r>
            <a:endParaRPr lang="fi-FI" sz="2800"/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ED76C956-6E96-4372-F215-524522661ED4}"/>
              </a:ext>
            </a:extLst>
          </p:cNvPr>
          <p:cNvGrpSpPr/>
          <p:nvPr/>
        </p:nvGrpSpPr>
        <p:grpSpPr>
          <a:xfrm>
            <a:off x="841352" y="835131"/>
            <a:ext cx="1510205" cy="981633"/>
            <a:chOff x="4847978" y="1407"/>
            <a:chExt cx="1510205" cy="981633"/>
          </a:xfrm>
        </p:grpSpPr>
        <p:sp>
          <p:nvSpPr>
            <p:cNvPr id="15" name="Suorakulmio: Pyöristetyt kulmat 14">
              <a:extLst>
                <a:ext uri="{FF2B5EF4-FFF2-40B4-BE49-F238E27FC236}">
                  <a16:creationId xmlns:a16="http://schemas.microsoft.com/office/drawing/2014/main" id="{55913195-D445-0EF6-09F2-445EC7701091}"/>
                </a:ext>
              </a:extLst>
            </p:cNvPr>
            <p:cNvSpPr/>
            <p:nvPr/>
          </p:nvSpPr>
          <p:spPr>
            <a:xfrm>
              <a:off x="4847978" y="1407"/>
              <a:ext cx="1510205" cy="981633"/>
            </a:xfrm>
            <a:prstGeom prst="roundRect">
              <a:avLst/>
            </a:prstGeom>
            <a:solidFill>
              <a:srgbClr val="76CBF3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/>
            <a:lstStyle>
              <a:defPPr>
                <a:defRPr lang="en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Suorakulmio: Pyöristetyt kulmat 4">
              <a:extLst>
                <a:ext uri="{FF2B5EF4-FFF2-40B4-BE49-F238E27FC236}">
                  <a16:creationId xmlns:a16="http://schemas.microsoft.com/office/drawing/2014/main" id="{BDBBAF75-53CA-512E-0651-76796C42C89D}"/>
                </a:ext>
              </a:extLst>
            </p:cNvPr>
            <p:cNvSpPr txBox="1"/>
            <p:nvPr/>
          </p:nvSpPr>
          <p:spPr>
            <a:xfrm>
              <a:off x="4895897" y="49326"/>
              <a:ext cx="1414367" cy="885795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  <a:effectLst/>
          </p:spPr>
          <p:txBody>
            <a:bodyPr spcFirstLastPara="0" vert="horz" wrap="square" lIns="49530" tIns="49530" rIns="49530" bIns="49530" numCol="1" spcCol="1270" anchor="ctr" anchorCtr="0">
              <a:noAutofit/>
            </a:bodyPr>
            <a:lstStyle>
              <a:defPPr>
                <a:defRPr lang="en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Mielen hyvinvoinnin parantaminen</a:t>
              </a:r>
            </a:p>
          </p:txBody>
        </p:sp>
      </p:grpSp>
      <p:grpSp>
        <p:nvGrpSpPr>
          <p:cNvPr id="5" name="Ryhmä 4">
            <a:extLst>
              <a:ext uri="{FF2B5EF4-FFF2-40B4-BE49-F238E27FC236}">
                <a16:creationId xmlns:a16="http://schemas.microsoft.com/office/drawing/2014/main" id="{0EF8B6F1-C0A5-90D0-B73E-5010A324B894}"/>
              </a:ext>
            </a:extLst>
          </p:cNvPr>
          <p:cNvGrpSpPr/>
          <p:nvPr/>
        </p:nvGrpSpPr>
        <p:grpSpPr>
          <a:xfrm>
            <a:off x="3615783" y="835131"/>
            <a:ext cx="1510205" cy="981633"/>
            <a:chOff x="6714769" y="1357709"/>
            <a:chExt cx="1510205" cy="981633"/>
          </a:xfrm>
        </p:grpSpPr>
        <p:sp>
          <p:nvSpPr>
            <p:cNvPr id="13" name="Suorakulmio: Pyöristetyt kulmat 12">
              <a:extLst>
                <a:ext uri="{FF2B5EF4-FFF2-40B4-BE49-F238E27FC236}">
                  <a16:creationId xmlns:a16="http://schemas.microsoft.com/office/drawing/2014/main" id="{CFD86E67-9A71-0894-ECA2-B2F1AF883C9D}"/>
                </a:ext>
              </a:extLst>
            </p:cNvPr>
            <p:cNvSpPr/>
            <p:nvPr/>
          </p:nvSpPr>
          <p:spPr>
            <a:xfrm>
              <a:off x="6714769" y="1357709"/>
              <a:ext cx="1510205" cy="981633"/>
            </a:xfrm>
            <a:prstGeom prst="roundRect">
              <a:avLst/>
            </a:prstGeom>
            <a:solidFill>
              <a:srgbClr val="00983A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/>
            <a:lstStyle>
              <a:defPPr>
                <a:defRPr lang="en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Suorakulmio: Pyöristetyt kulmat 4">
              <a:extLst>
                <a:ext uri="{FF2B5EF4-FFF2-40B4-BE49-F238E27FC236}">
                  <a16:creationId xmlns:a16="http://schemas.microsoft.com/office/drawing/2014/main" id="{94B04573-4F04-D383-8000-D5EC74FB8E33}"/>
                </a:ext>
              </a:extLst>
            </p:cNvPr>
            <p:cNvSpPr txBox="1"/>
            <p:nvPr/>
          </p:nvSpPr>
          <p:spPr>
            <a:xfrm>
              <a:off x="6762688" y="1405628"/>
              <a:ext cx="1414367" cy="885795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  <a:effectLst/>
          </p:spPr>
          <p:txBody>
            <a:bodyPr spcFirstLastPara="0" vert="horz" wrap="square" lIns="49530" tIns="49530" rIns="49530" bIns="49530" numCol="1" spcCol="1270" anchor="ctr" anchorCtr="0">
              <a:noAutofit/>
            </a:bodyPr>
            <a:lstStyle>
              <a:defPPr>
                <a:defRPr lang="en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Terveellisten elintapojen vahvistaminen</a:t>
              </a:r>
              <a:endPara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endParaRPr>
            </a:p>
          </p:txBody>
        </p:sp>
      </p:grpSp>
      <p:grpSp>
        <p:nvGrpSpPr>
          <p:cNvPr id="6" name="Ryhmä 5">
            <a:extLst>
              <a:ext uri="{FF2B5EF4-FFF2-40B4-BE49-F238E27FC236}">
                <a16:creationId xmlns:a16="http://schemas.microsoft.com/office/drawing/2014/main" id="{0453D4B3-7F96-1E37-FF47-D6F9D32A9BA5}"/>
              </a:ext>
            </a:extLst>
          </p:cNvPr>
          <p:cNvGrpSpPr/>
          <p:nvPr/>
        </p:nvGrpSpPr>
        <p:grpSpPr>
          <a:xfrm>
            <a:off x="6240074" y="835131"/>
            <a:ext cx="1510205" cy="981633"/>
            <a:chOff x="6001718" y="3552253"/>
            <a:chExt cx="1510205" cy="981633"/>
          </a:xfrm>
        </p:grpSpPr>
        <p:sp>
          <p:nvSpPr>
            <p:cNvPr id="11" name="Suorakulmio: Pyöristetyt kulmat 10">
              <a:extLst>
                <a:ext uri="{FF2B5EF4-FFF2-40B4-BE49-F238E27FC236}">
                  <a16:creationId xmlns:a16="http://schemas.microsoft.com/office/drawing/2014/main" id="{1133C395-980D-AD1E-5740-123CF468F97A}"/>
                </a:ext>
              </a:extLst>
            </p:cNvPr>
            <p:cNvSpPr/>
            <p:nvPr/>
          </p:nvSpPr>
          <p:spPr>
            <a:xfrm>
              <a:off x="6001718" y="3552253"/>
              <a:ext cx="1510205" cy="981633"/>
            </a:xfrm>
            <a:prstGeom prst="roundRect">
              <a:avLst/>
            </a:prstGeom>
            <a:solidFill>
              <a:srgbClr val="74B72B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/>
            <a:lstStyle>
              <a:defPPr>
                <a:defRPr lang="en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Suorakulmio: Pyöristetyt kulmat 4">
              <a:extLst>
                <a:ext uri="{FF2B5EF4-FFF2-40B4-BE49-F238E27FC236}">
                  <a16:creationId xmlns:a16="http://schemas.microsoft.com/office/drawing/2014/main" id="{CC0119F6-6E22-A6AB-C62F-7DCE6CC8E296}"/>
                </a:ext>
              </a:extLst>
            </p:cNvPr>
            <p:cNvSpPr txBox="1"/>
            <p:nvPr/>
          </p:nvSpPr>
          <p:spPr>
            <a:xfrm>
              <a:off x="6049637" y="3600172"/>
              <a:ext cx="1414367" cy="885795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  <a:effectLst/>
          </p:spPr>
          <p:txBody>
            <a:bodyPr spcFirstLastPara="0" vert="horz" wrap="square" lIns="49530" tIns="49530" rIns="49530" bIns="49530" numCol="1" spcCol="1270" anchor="ctr" anchorCtr="0">
              <a:noAutofit/>
            </a:bodyPr>
            <a:lstStyle>
              <a:defPPr>
                <a:defRPr lang="en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Turvallisuuden tunteen lisääminen</a:t>
              </a:r>
            </a:p>
          </p:txBody>
        </p:sp>
      </p:grpSp>
      <p:grpSp>
        <p:nvGrpSpPr>
          <p:cNvPr id="7" name="Ryhmä 6">
            <a:extLst>
              <a:ext uri="{FF2B5EF4-FFF2-40B4-BE49-F238E27FC236}">
                <a16:creationId xmlns:a16="http://schemas.microsoft.com/office/drawing/2014/main" id="{61300922-431F-4199-CE8B-2197207090C6}"/>
              </a:ext>
            </a:extLst>
          </p:cNvPr>
          <p:cNvGrpSpPr/>
          <p:nvPr/>
        </p:nvGrpSpPr>
        <p:grpSpPr>
          <a:xfrm>
            <a:off x="9388387" y="828616"/>
            <a:ext cx="1510205" cy="981633"/>
            <a:chOff x="3694238" y="3552253"/>
            <a:chExt cx="1510205" cy="981633"/>
          </a:xfrm>
        </p:grpSpPr>
        <p:sp>
          <p:nvSpPr>
            <p:cNvPr id="9" name="Suorakulmio: Pyöristetyt kulmat 8">
              <a:extLst>
                <a:ext uri="{FF2B5EF4-FFF2-40B4-BE49-F238E27FC236}">
                  <a16:creationId xmlns:a16="http://schemas.microsoft.com/office/drawing/2014/main" id="{C30F4652-7E0F-C42C-1B4E-3A3A7C365312}"/>
                </a:ext>
              </a:extLst>
            </p:cNvPr>
            <p:cNvSpPr/>
            <p:nvPr/>
          </p:nvSpPr>
          <p:spPr>
            <a:xfrm>
              <a:off x="3694238" y="3552253"/>
              <a:ext cx="1510205" cy="981633"/>
            </a:xfrm>
            <a:prstGeom prst="roundRect">
              <a:avLst/>
            </a:prstGeom>
            <a:solidFill>
              <a:srgbClr val="E6007E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/>
            <a:lstStyle>
              <a:defPPr>
                <a:defRPr lang="en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Suorakulmio: Pyöristetyt kulmat 4">
              <a:extLst>
                <a:ext uri="{FF2B5EF4-FFF2-40B4-BE49-F238E27FC236}">
                  <a16:creationId xmlns:a16="http://schemas.microsoft.com/office/drawing/2014/main" id="{CE844F92-4399-60B3-08AE-5C475691B91E}"/>
                </a:ext>
              </a:extLst>
            </p:cNvPr>
            <p:cNvSpPr txBox="1"/>
            <p:nvPr/>
          </p:nvSpPr>
          <p:spPr>
            <a:xfrm>
              <a:off x="3742157" y="3600172"/>
              <a:ext cx="1414367" cy="885795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  <a:effectLst/>
          </p:spPr>
          <p:txBody>
            <a:bodyPr spcFirstLastPara="0" vert="horz" wrap="square" lIns="49530" tIns="49530" rIns="49530" bIns="49530" numCol="1" spcCol="1270" anchor="ctr" anchorCtr="0">
              <a:noAutofit/>
            </a:bodyPr>
            <a:lstStyle>
              <a:defPPr>
                <a:defRPr lang="en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Työ- ja toimintakyvyn vahvistaminen</a:t>
              </a:r>
              <a:endPara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endParaRPr>
            </a:p>
          </p:txBody>
        </p:sp>
      </p:grpSp>
      <p:sp>
        <p:nvSpPr>
          <p:cNvPr id="17" name="Tekstiruutu 16">
            <a:extLst>
              <a:ext uri="{FF2B5EF4-FFF2-40B4-BE49-F238E27FC236}">
                <a16:creationId xmlns:a16="http://schemas.microsoft.com/office/drawing/2014/main" id="{0C835DCF-E5E4-8DF9-2673-EF4785A527AE}"/>
              </a:ext>
            </a:extLst>
          </p:cNvPr>
          <p:cNvSpPr txBox="1"/>
          <p:nvPr/>
        </p:nvSpPr>
        <p:spPr>
          <a:xfrm>
            <a:off x="395856" y="2750909"/>
            <a:ext cx="2592000" cy="1800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05337BE2-5113-AA94-5D2A-C3BBD3C6320C}"/>
              </a:ext>
            </a:extLst>
          </p:cNvPr>
          <p:cNvSpPr txBox="1"/>
          <p:nvPr/>
        </p:nvSpPr>
        <p:spPr>
          <a:xfrm>
            <a:off x="554807" y="2887968"/>
            <a:ext cx="2301413" cy="738664"/>
          </a:xfrm>
          <a:prstGeom prst="rect">
            <a:avLst/>
          </a:prstGeom>
          <a:solidFill>
            <a:schemeClr val="accent5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Mielenterveys- ja päihdepalveluihin pääsyn parantaminen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294E2B23-12CE-4907-4BB1-574CD605270B}"/>
              </a:ext>
            </a:extLst>
          </p:cNvPr>
          <p:cNvSpPr txBox="1"/>
          <p:nvPr/>
        </p:nvSpPr>
        <p:spPr>
          <a:xfrm>
            <a:off x="541149" y="3723444"/>
            <a:ext cx="2301413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Työikäisten, erityisesti nuorten aikuisten, yksinäisyyden vähentäminen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466C4605-B457-5598-E5F2-4A93FB428F62}"/>
              </a:ext>
            </a:extLst>
          </p:cNvPr>
          <p:cNvSpPr txBox="1"/>
          <p:nvPr/>
        </p:nvSpPr>
        <p:spPr>
          <a:xfrm>
            <a:off x="3058800" y="2750909"/>
            <a:ext cx="2592000" cy="792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kstiruutu 25">
            <a:extLst>
              <a:ext uri="{FF2B5EF4-FFF2-40B4-BE49-F238E27FC236}">
                <a16:creationId xmlns:a16="http://schemas.microsoft.com/office/drawing/2014/main" id="{F3091C1F-1A93-8C9C-2A8F-43BF296494B6}"/>
              </a:ext>
            </a:extLst>
          </p:cNvPr>
          <p:cNvSpPr txBox="1"/>
          <p:nvPr/>
        </p:nvSpPr>
        <p:spPr>
          <a:xfrm>
            <a:off x="3204093" y="2887968"/>
            <a:ext cx="230141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Elintapaneuvontapalvelujen kehittäminen</a:t>
            </a:r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id="{9D9CA8DC-05B9-1F7B-912A-CF7B8B93F146}"/>
              </a:ext>
            </a:extLst>
          </p:cNvPr>
          <p:cNvSpPr txBox="1"/>
          <p:nvPr/>
        </p:nvSpPr>
        <p:spPr>
          <a:xfrm>
            <a:off x="5782436" y="2750909"/>
            <a:ext cx="2592000" cy="118800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F6D7A242-9898-3993-12AE-843ECFED7B16}"/>
              </a:ext>
            </a:extLst>
          </p:cNvPr>
          <p:cNvSpPr txBox="1"/>
          <p:nvPr/>
        </p:nvSpPr>
        <p:spPr>
          <a:xfrm>
            <a:off x="8478594" y="2658439"/>
            <a:ext cx="3404199" cy="410400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9B0AFCAB-F1E8-C644-4097-8B9845E3F086}"/>
              </a:ext>
            </a:extLst>
          </p:cNvPr>
          <p:cNvSpPr txBox="1"/>
          <p:nvPr/>
        </p:nvSpPr>
        <p:spPr>
          <a:xfrm>
            <a:off x="8597476" y="2752074"/>
            <a:ext cx="316643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Syrjäytymisriskissä olevien 18-24-vuotiaiden (NEET-nuorten) tukeminen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BD9453C0-1ECC-3345-3488-5A7613C0D2CF}"/>
              </a:ext>
            </a:extLst>
          </p:cNvPr>
          <p:cNvSpPr txBox="1"/>
          <p:nvPr/>
        </p:nvSpPr>
        <p:spPr>
          <a:xfrm>
            <a:off x="8597474" y="3328289"/>
            <a:ext cx="3166438" cy="95410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Työttömien ja osatyökykyisten tukeminen moniammatillisen terveydenhuollon koordinoiman työkyvyn tuen tiimin avulla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8B8C8FC8-16BC-74F2-C956-5B4D1F216F68}"/>
              </a:ext>
            </a:extLst>
          </p:cNvPr>
          <p:cNvSpPr txBox="1"/>
          <p:nvPr/>
        </p:nvSpPr>
        <p:spPr>
          <a:xfrm>
            <a:off x="8597474" y="4337272"/>
            <a:ext cx="3166438" cy="7386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Työttömien terveystarkastuksiin ja työkykyä tukeviin palveluihin pääsyn parantaminen</a:t>
            </a:r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23D11295-2249-79C8-C664-63194DF622CB}"/>
              </a:ext>
            </a:extLst>
          </p:cNvPr>
          <p:cNvSpPr txBox="1"/>
          <p:nvPr/>
        </p:nvSpPr>
        <p:spPr>
          <a:xfrm>
            <a:off x="8597474" y="5922598"/>
            <a:ext cx="3166439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Yhteistyön tiivistäminen kuntien ja järjestöjen kanssa maahan tulleiden kotoutumisen edistämiseksi</a:t>
            </a: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ACAE91CC-F743-9299-2710-A2143AFA9EC8}"/>
              </a:ext>
            </a:extLst>
          </p:cNvPr>
          <p:cNvSpPr txBox="1"/>
          <p:nvPr/>
        </p:nvSpPr>
        <p:spPr>
          <a:xfrm>
            <a:off x="5927729" y="2887968"/>
            <a:ext cx="2301413" cy="95410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Aikuissosiaalityön jalkautuvan ja moniammatillisen etsivän työn kehittäminen</a:t>
            </a:r>
          </a:p>
        </p:txBody>
      </p:sp>
      <p:sp>
        <p:nvSpPr>
          <p:cNvPr id="45" name="Tekstiruutu 44">
            <a:extLst>
              <a:ext uri="{FF2B5EF4-FFF2-40B4-BE49-F238E27FC236}">
                <a16:creationId xmlns:a16="http://schemas.microsoft.com/office/drawing/2014/main" id="{6C03D4F2-7251-A624-694A-2060FACB45D4}"/>
              </a:ext>
            </a:extLst>
          </p:cNvPr>
          <p:cNvSpPr txBox="1"/>
          <p:nvPr/>
        </p:nvSpPr>
        <p:spPr>
          <a:xfrm>
            <a:off x="8597474" y="5124340"/>
            <a:ext cx="3166438" cy="7386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Yhteistyön tekeminen kaupunkien kanssa kuntouttavan työtoiminnan tilalle tulevan palvelun suunnittelussa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47819802-8A84-91DF-02A7-A2BED39E0FBA}"/>
              </a:ext>
            </a:extLst>
          </p:cNvPr>
          <p:cNvSpPr txBox="1"/>
          <p:nvPr/>
        </p:nvSpPr>
        <p:spPr>
          <a:xfrm>
            <a:off x="395855" y="1874256"/>
            <a:ext cx="2592000" cy="830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Työikäisten m</a:t>
            </a:r>
            <a:r>
              <a:rPr kumimoji="0" lang="fi-FI" sz="1200" b="1" i="0" u="none" strike="noStrike" kern="1200" cap="none" spc="0" normalizeH="0" baseline="0" noProof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ielenterveys</a:t>
            </a: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‑ ja päihdehaasteet sekä yksinäisyys vähenevät, ja palveluihin pääsy paranee.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AD5338B0-5A44-77F9-5680-97586327D9B1}"/>
              </a:ext>
            </a:extLst>
          </p:cNvPr>
          <p:cNvSpPr txBox="1"/>
          <p:nvPr/>
        </p:nvSpPr>
        <p:spPr>
          <a:xfrm>
            <a:off x="3062985" y="1872010"/>
            <a:ext cx="2584499" cy="830997"/>
          </a:xfrm>
          <a:prstGeom prst="rect">
            <a:avLst/>
          </a:prstGeom>
          <a:solidFill>
            <a:srgbClr val="DAF5D9"/>
          </a:solidFill>
          <a:ln>
            <a:solidFill>
              <a:schemeClr val="accent4"/>
            </a:solidFill>
          </a:ln>
        </p:spPr>
        <p:txBody>
          <a:bodyPr wrap="square">
            <a:spAutoFit/>
          </a:bodyPr>
          <a:lstStyle>
            <a:defPPr>
              <a:defRPr lang="en-FI"/>
            </a:defPPr>
            <a:lvl1pPr>
              <a:defRPr sz="1200">
                <a:solidFill>
                  <a:schemeClr val="accent4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Työikäisten terveelliset elintavat vahvistuvat ja tukevat ennaltaehkäisevästi terveyttä ja hyvinvointia.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CE5777DC-062E-90E8-82BC-CE994E98B418}"/>
              </a:ext>
            </a:extLst>
          </p:cNvPr>
          <p:cNvSpPr txBox="1"/>
          <p:nvPr/>
        </p:nvSpPr>
        <p:spPr>
          <a:xfrm>
            <a:off x="5775446" y="2079471"/>
            <a:ext cx="2584499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txBody>
          <a:bodyPr wrap="square" anchor="ctr">
            <a:spAutoFit/>
          </a:bodyPr>
          <a:lstStyle>
            <a:defPPr>
              <a:defRPr lang="en-FI"/>
            </a:defPPr>
            <a:lvl1pPr>
              <a:defRPr sz="1200">
                <a:solidFill>
                  <a:schemeClr val="accent4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Työikäisten turvallisuuden tunne lisääntyy. </a:t>
            </a:r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948315D7-E26A-93A4-AB6E-5E10FE00DBA9}"/>
              </a:ext>
            </a:extLst>
          </p:cNvPr>
          <p:cNvSpPr txBox="1"/>
          <p:nvPr/>
        </p:nvSpPr>
        <p:spPr>
          <a:xfrm>
            <a:off x="8487210" y="1834248"/>
            <a:ext cx="3385309" cy="79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anchor="ctr">
            <a:spAutoFit/>
          </a:bodyPr>
          <a:lstStyle>
            <a:defPPr>
              <a:defRPr lang="en-FI"/>
            </a:defPPr>
            <a:lvl1pPr>
              <a:defRPr sz="1200">
                <a:solidFill>
                  <a:schemeClr val="accent4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Työikäisten työ- ja toimintakyky vahvistuu kehittämällä sujuvia, moniammatillisia palveluja ja tiivistämällä yhteistyötä kaupunkien ja järjestöjen kanssa.</a:t>
            </a:r>
          </a:p>
        </p:txBody>
      </p:sp>
      <p:sp>
        <p:nvSpPr>
          <p:cNvPr id="31" name="Tekstiruutu 30">
            <a:extLst>
              <a:ext uri="{FF2B5EF4-FFF2-40B4-BE49-F238E27FC236}">
                <a16:creationId xmlns:a16="http://schemas.microsoft.com/office/drawing/2014/main" id="{86AA775F-67C5-333C-23AF-3B85B640DFD2}"/>
              </a:ext>
            </a:extLst>
          </p:cNvPr>
          <p:cNvSpPr txBox="1"/>
          <p:nvPr/>
        </p:nvSpPr>
        <p:spPr>
          <a:xfrm>
            <a:off x="5815650" y="4949221"/>
            <a:ext cx="2535848" cy="7386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Hyvinvointialueella vastuu, kaupungit yhteistyö-kumppaneina</a:t>
            </a:r>
          </a:p>
        </p:txBody>
      </p:sp>
      <p:sp>
        <p:nvSpPr>
          <p:cNvPr id="33" name="Tekstiruutu 32">
            <a:extLst>
              <a:ext uri="{FF2B5EF4-FFF2-40B4-BE49-F238E27FC236}">
                <a16:creationId xmlns:a16="http://schemas.microsoft.com/office/drawing/2014/main" id="{CADE59E4-2D81-8994-7D01-826EE2C3B897}"/>
              </a:ext>
            </a:extLst>
          </p:cNvPr>
          <p:cNvSpPr txBox="1"/>
          <p:nvPr/>
        </p:nvSpPr>
        <p:spPr>
          <a:xfrm>
            <a:off x="5820632" y="5766883"/>
            <a:ext cx="253584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Kaupungeilla vastuu yhdessä hyvinvointialueen kanssa</a:t>
            </a:r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22BC3AA6-BB28-CBA0-2047-69C87DF364DB}"/>
              </a:ext>
            </a:extLst>
          </p:cNvPr>
          <p:cNvSpPr txBox="1"/>
          <p:nvPr/>
        </p:nvSpPr>
        <p:spPr>
          <a:xfrm>
            <a:off x="5815650" y="4347003"/>
            <a:ext cx="2535848" cy="523220"/>
          </a:xfrm>
          <a:prstGeom prst="rect">
            <a:avLst/>
          </a:prstGeom>
          <a:solidFill>
            <a:schemeClr val="accent5">
              <a:lumMod val="95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Hyvinvointialueen vastuulla, kaupungeilla ei keskeistä roolia</a:t>
            </a:r>
          </a:p>
        </p:txBody>
      </p:sp>
    </p:spTree>
    <p:extLst>
      <p:ext uri="{BB962C8B-B14F-4D97-AF65-F5344CB8AC3E}">
        <p14:creationId xmlns:p14="http://schemas.microsoft.com/office/powerpoint/2010/main" val="1548860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2C4289-394D-DD66-4708-F8BDBD899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D4787333-00C8-8784-4AF4-EE839E89C77C}"/>
              </a:ext>
            </a:extLst>
          </p:cNvPr>
          <p:cNvSpPr/>
          <p:nvPr/>
        </p:nvSpPr>
        <p:spPr>
          <a:xfrm>
            <a:off x="2926686" y="4770843"/>
            <a:ext cx="2741318" cy="154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840EA3C-C616-A7BC-D94A-2D8AE2B5C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23" y="236594"/>
            <a:ext cx="10260000" cy="461665"/>
          </a:xfrm>
        </p:spPr>
        <p:txBody>
          <a:bodyPr>
            <a:noAutofit/>
          </a:bodyPr>
          <a:lstStyle/>
          <a:p>
            <a:r>
              <a:rPr lang="fi-FI" sz="2800"/>
              <a:t>Ikääntyneiden hyvinvointisuunnitelmaluonnoksen toimenpidenostoja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511D2C66-B20B-4ED8-BB2F-DCBB93053C0E}"/>
              </a:ext>
            </a:extLst>
          </p:cNvPr>
          <p:cNvGrpSpPr/>
          <p:nvPr/>
        </p:nvGrpSpPr>
        <p:grpSpPr>
          <a:xfrm>
            <a:off x="784844" y="804517"/>
            <a:ext cx="1510205" cy="981633"/>
            <a:chOff x="4847978" y="1407"/>
            <a:chExt cx="1510205" cy="981633"/>
          </a:xfrm>
        </p:grpSpPr>
        <p:sp>
          <p:nvSpPr>
            <p:cNvPr id="15" name="Suorakulmio: Pyöristetyt kulmat 14">
              <a:extLst>
                <a:ext uri="{FF2B5EF4-FFF2-40B4-BE49-F238E27FC236}">
                  <a16:creationId xmlns:a16="http://schemas.microsoft.com/office/drawing/2014/main" id="{9E9A4B16-1F27-5EC6-464C-80F690E2716E}"/>
                </a:ext>
              </a:extLst>
            </p:cNvPr>
            <p:cNvSpPr/>
            <p:nvPr/>
          </p:nvSpPr>
          <p:spPr>
            <a:xfrm>
              <a:off x="4847978" y="1407"/>
              <a:ext cx="1510205" cy="981633"/>
            </a:xfrm>
            <a:prstGeom prst="roundRect">
              <a:avLst/>
            </a:prstGeom>
            <a:solidFill>
              <a:srgbClr val="76CBF3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/>
            <a:lstStyle>
              <a:defPPr>
                <a:defRPr lang="en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Suorakulmio: Pyöristetyt kulmat 4">
              <a:extLst>
                <a:ext uri="{FF2B5EF4-FFF2-40B4-BE49-F238E27FC236}">
                  <a16:creationId xmlns:a16="http://schemas.microsoft.com/office/drawing/2014/main" id="{2D48DC3F-F332-E934-32E9-26FE092620B8}"/>
                </a:ext>
              </a:extLst>
            </p:cNvPr>
            <p:cNvSpPr txBox="1"/>
            <p:nvPr/>
          </p:nvSpPr>
          <p:spPr>
            <a:xfrm>
              <a:off x="4895897" y="49326"/>
              <a:ext cx="1414367" cy="885795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  <a:effectLst/>
          </p:spPr>
          <p:txBody>
            <a:bodyPr spcFirstLastPara="0" vert="horz" wrap="square" lIns="49530" tIns="49530" rIns="49530" bIns="49530" numCol="1" spcCol="1270" anchor="ctr" anchorCtr="0">
              <a:noAutofit/>
            </a:bodyPr>
            <a:lstStyle>
              <a:defPPr>
                <a:defRPr lang="en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Mielen hyvinvoinnin parantaminen</a:t>
              </a:r>
            </a:p>
          </p:txBody>
        </p:sp>
      </p:grpSp>
      <p:grpSp>
        <p:nvGrpSpPr>
          <p:cNvPr id="5" name="Ryhmä 4">
            <a:extLst>
              <a:ext uri="{FF2B5EF4-FFF2-40B4-BE49-F238E27FC236}">
                <a16:creationId xmlns:a16="http://schemas.microsoft.com/office/drawing/2014/main" id="{D892D23C-76CD-F44F-28E9-F0C3692E5F6A}"/>
              </a:ext>
            </a:extLst>
          </p:cNvPr>
          <p:cNvGrpSpPr/>
          <p:nvPr/>
        </p:nvGrpSpPr>
        <p:grpSpPr>
          <a:xfrm>
            <a:off x="3566136" y="801937"/>
            <a:ext cx="1510205" cy="981633"/>
            <a:chOff x="6714769" y="1357709"/>
            <a:chExt cx="1510205" cy="981633"/>
          </a:xfrm>
        </p:grpSpPr>
        <p:sp>
          <p:nvSpPr>
            <p:cNvPr id="13" name="Suorakulmio: Pyöristetyt kulmat 12">
              <a:extLst>
                <a:ext uri="{FF2B5EF4-FFF2-40B4-BE49-F238E27FC236}">
                  <a16:creationId xmlns:a16="http://schemas.microsoft.com/office/drawing/2014/main" id="{50973FC5-C38F-B995-9177-4344626C3E6A}"/>
                </a:ext>
              </a:extLst>
            </p:cNvPr>
            <p:cNvSpPr/>
            <p:nvPr/>
          </p:nvSpPr>
          <p:spPr>
            <a:xfrm>
              <a:off x="6714769" y="1357709"/>
              <a:ext cx="1510205" cy="981633"/>
            </a:xfrm>
            <a:prstGeom prst="roundRect">
              <a:avLst/>
            </a:prstGeom>
            <a:solidFill>
              <a:srgbClr val="00983A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/>
            <a:lstStyle>
              <a:defPPr>
                <a:defRPr lang="en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Suorakulmio: Pyöristetyt kulmat 4">
              <a:extLst>
                <a:ext uri="{FF2B5EF4-FFF2-40B4-BE49-F238E27FC236}">
                  <a16:creationId xmlns:a16="http://schemas.microsoft.com/office/drawing/2014/main" id="{118AA2C0-E826-CE30-E64B-F208971F619E}"/>
                </a:ext>
              </a:extLst>
            </p:cNvPr>
            <p:cNvSpPr txBox="1"/>
            <p:nvPr/>
          </p:nvSpPr>
          <p:spPr>
            <a:xfrm>
              <a:off x="6762688" y="1405628"/>
              <a:ext cx="1414367" cy="885795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  <a:effectLst/>
          </p:spPr>
          <p:txBody>
            <a:bodyPr spcFirstLastPara="0" vert="horz" wrap="square" lIns="49530" tIns="49530" rIns="49530" bIns="49530" numCol="1" spcCol="1270" anchor="ctr" anchorCtr="0">
              <a:noAutofit/>
            </a:bodyPr>
            <a:lstStyle>
              <a:defPPr>
                <a:defRPr lang="en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Terveellisten elintapojen vahvistaminen</a:t>
              </a:r>
              <a:endPara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endParaRPr>
            </a:p>
          </p:txBody>
        </p:sp>
      </p:grpSp>
      <p:grpSp>
        <p:nvGrpSpPr>
          <p:cNvPr id="6" name="Ryhmä 5">
            <a:extLst>
              <a:ext uri="{FF2B5EF4-FFF2-40B4-BE49-F238E27FC236}">
                <a16:creationId xmlns:a16="http://schemas.microsoft.com/office/drawing/2014/main" id="{79D4200A-E519-C240-B78F-511A750D1379}"/>
              </a:ext>
            </a:extLst>
          </p:cNvPr>
          <p:cNvGrpSpPr/>
          <p:nvPr/>
        </p:nvGrpSpPr>
        <p:grpSpPr>
          <a:xfrm>
            <a:off x="6275304" y="801936"/>
            <a:ext cx="1510205" cy="981633"/>
            <a:chOff x="6001718" y="3552253"/>
            <a:chExt cx="1510205" cy="981633"/>
          </a:xfrm>
        </p:grpSpPr>
        <p:sp>
          <p:nvSpPr>
            <p:cNvPr id="11" name="Suorakulmio: Pyöristetyt kulmat 10">
              <a:extLst>
                <a:ext uri="{FF2B5EF4-FFF2-40B4-BE49-F238E27FC236}">
                  <a16:creationId xmlns:a16="http://schemas.microsoft.com/office/drawing/2014/main" id="{16D31398-C387-C60C-C277-A49C666E4E1A}"/>
                </a:ext>
              </a:extLst>
            </p:cNvPr>
            <p:cNvSpPr/>
            <p:nvPr/>
          </p:nvSpPr>
          <p:spPr>
            <a:xfrm>
              <a:off x="6001718" y="3552253"/>
              <a:ext cx="1510205" cy="981633"/>
            </a:xfrm>
            <a:prstGeom prst="roundRect">
              <a:avLst/>
            </a:prstGeom>
            <a:solidFill>
              <a:srgbClr val="74B72B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/>
            <a:lstStyle>
              <a:defPPr>
                <a:defRPr lang="en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Suorakulmio: Pyöristetyt kulmat 4">
              <a:extLst>
                <a:ext uri="{FF2B5EF4-FFF2-40B4-BE49-F238E27FC236}">
                  <a16:creationId xmlns:a16="http://schemas.microsoft.com/office/drawing/2014/main" id="{1A193F95-7B67-08F9-8443-B2B079CFED1A}"/>
                </a:ext>
              </a:extLst>
            </p:cNvPr>
            <p:cNvSpPr txBox="1"/>
            <p:nvPr/>
          </p:nvSpPr>
          <p:spPr>
            <a:xfrm>
              <a:off x="6049637" y="3600172"/>
              <a:ext cx="1414367" cy="885795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  <a:effectLst/>
          </p:spPr>
          <p:txBody>
            <a:bodyPr spcFirstLastPara="0" vert="horz" wrap="square" lIns="49530" tIns="49530" rIns="49530" bIns="49530" numCol="1" spcCol="1270" anchor="ctr" anchorCtr="0">
              <a:noAutofit/>
            </a:bodyPr>
            <a:lstStyle>
              <a:defPPr>
                <a:defRPr lang="en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Turvallisuuden tunteen lisääminen</a:t>
              </a:r>
            </a:p>
          </p:txBody>
        </p:sp>
      </p:grpSp>
      <p:grpSp>
        <p:nvGrpSpPr>
          <p:cNvPr id="7" name="Ryhmä 6">
            <a:extLst>
              <a:ext uri="{FF2B5EF4-FFF2-40B4-BE49-F238E27FC236}">
                <a16:creationId xmlns:a16="http://schemas.microsoft.com/office/drawing/2014/main" id="{6D79F654-5193-2194-8DF9-E7E3FC8A3C93}"/>
              </a:ext>
            </a:extLst>
          </p:cNvPr>
          <p:cNvGrpSpPr/>
          <p:nvPr/>
        </p:nvGrpSpPr>
        <p:grpSpPr>
          <a:xfrm>
            <a:off x="9314803" y="800946"/>
            <a:ext cx="1510205" cy="981633"/>
            <a:chOff x="3694238" y="3552253"/>
            <a:chExt cx="1510205" cy="981633"/>
          </a:xfrm>
        </p:grpSpPr>
        <p:sp>
          <p:nvSpPr>
            <p:cNvPr id="9" name="Suorakulmio: Pyöristetyt kulmat 8">
              <a:extLst>
                <a:ext uri="{FF2B5EF4-FFF2-40B4-BE49-F238E27FC236}">
                  <a16:creationId xmlns:a16="http://schemas.microsoft.com/office/drawing/2014/main" id="{09F6153A-A7E0-20BA-6A51-0479D325C246}"/>
                </a:ext>
              </a:extLst>
            </p:cNvPr>
            <p:cNvSpPr/>
            <p:nvPr/>
          </p:nvSpPr>
          <p:spPr>
            <a:xfrm>
              <a:off x="3694238" y="3552253"/>
              <a:ext cx="1510205" cy="981633"/>
            </a:xfrm>
            <a:prstGeom prst="roundRect">
              <a:avLst/>
            </a:prstGeom>
            <a:solidFill>
              <a:srgbClr val="E6007E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/>
            <a:lstStyle>
              <a:defPPr>
                <a:defRPr lang="en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Suorakulmio: Pyöristetyt kulmat 4">
              <a:extLst>
                <a:ext uri="{FF2B5EF4-FFF2-40B4-BE49-F238E27FC236}">
                  <a16:creationId xmlns:a16="http://schemas.microsoft.com/office/drawing/2014/main" id="{986B9D69-DA46-9D19-A085-E0527F8FBFCB}"/>
                </a:ext>
              </a:extLst>
            </p:cNvPr>
            <p:cNvSpPr txBox="1"/>
            <p:nvPr/>
          </p:nvSpPr>
          <p:spPr>
            <a:xfrm>
              <a:off x="3742157" y="3600172"/>
              <a:ext cx="1414367" cy="885795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  <a:effectLst/>
          </p:spPr>
          <p:txBody>
            <a:bodyPr spcFirstLastPara="0" vert="horz" wrap="square" lIns="49530" tIns="49530" rIns="49530" bIns="49530" numCol="1" spcCol="1270" anchor="ctr" anchorCtr="0">
              <a:noAutofit/>
            </a:bodyPr>
            <a:lstStyle>
              <a:defPPr>
                <a:defRPr lang="en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Työ- ja toimintakyvyn vahvistaminen</a:t>
              </a:r>
              <a:endPara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endParaRPr>
            </a:p>
          </p:txBody>
        </p:sp>
      </p:grpSp>
      <p:sp>
        <p:nvSpPr>
          <p:cNvPr id="17" name="Tekstiruutu 16">
            <a:extLst>
              <a:ext uri="{FF2B5EF4-FFF2-40B4-BE49-F238E27FC236}">
                <a16:creationId xmlns:a16="http://schemas.microsoft.com/office/drawing/2014/main" id="{347A5F13-9CFE-541B-0C44-5C1F7DA0BE26}"/>
              </a:ext>
            </a:extLst>
          </p:cNvPr>
          <p:cNvSpPr txBox="1"/>
          <p:nvPr/>
        </p:nvSpPr>
        <p:spPr>
          <a:xfrm>
            <a:off x="343023" y="2991391"/>
            <a:ext cx="2592000" cy="334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A4CACD9D-19A1-E436-1C66-7DC3D41E94E8}"/>
              </a:ext>
            </a:extLst>
          </p:cNvPr>
          <p:cNvSpPr txBox="1"/>
          <p:nvPr/>
        </p:nvSpPr>
        <p:spPr>
          <a:xfrm>
            <a:off x="544527" y="3081201"/>
            <a:ext cx="2301413" cy="738664"/>
          </a:xfrm>
          <a:prstGeom prst="rect">
            <a:avLst/>
          </a:prstGeom>
          <a:solidFill>
            <a:schemeClr val="accent5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Mielenterveys- ja päihdepalveluihin pääsyn parantaminen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88E835A2-CEBB-A3C6-FF41-3CDBEEF32E78}"/>
              </a:ext>
            </a:extLst>
          </p:cNvPr>
          <p:cNvSpPr txBox="1"/>
          <p:nvPr/>
        </p:nvSpPr>
        <p:spPr>
          <a:xfrm>
            <a:off x="544527" y="3887414"/>
            <a:ext cx="2301413" cy="95410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srgbClr val="1E1E1E"/>
                </a:solidFill>
                <a:latin typeface="Calibri" panose="020F0502020204030204"/>
              </a:rPr>
              <a:t>Hy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vinvointia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tukevien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palvelujen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vahvistaminen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muun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muassa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Kompassi-hankkeen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avulla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A1109571-E535-FC21-9ACE-95ADD8A7DB32}"/>
              </a:ext>
            </a:extLst>
          </p:cNvPr>
          <p:cNvSpPr txBox="1"/>
          <p:nvPr/>
        </p:nvSpPr>
        <p:spPr>
          <a:xfrm>
            <a:off x="3076004" y="2980768"/>
            <a:ext cx="2592000" cy="1404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kstiruutu 25">
            <a:extLst>
              <a:ext uri="{FF2B5EF4-FFF2-40B4-BE49-F238E27FC236}">
                <a16:creationId xmlns:a16="http://schemas.microsoft.com/office/drawing/2014/main" id="{7ACC3AFD-C540-0ACF-F7E3-6BA867E03FB8}"/>
              </a:ext>
            </a:extLst>
          </p:cNvPr>
          <p:cNvSpPr txBox="1"/>
          <p:nvPr/>
        </p:nvSpPr>
        <p:spPr>
          <a:xfrm>
            <a:off x="3193816" y="3091521"/>
            <a:ext cx="230141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>
                <a:solidFill>
                  <a:srgbClr val="1E1E1E"/>
                </a:solidFill>
                <a:latin typeface="Calibri" panose="020F0502020204030204"/>
              </a:rPr>
              <a:t>E</a:t>
            </a:r>
            <a:r>
              <a:rPr kumimoji="0" lang="fi-FI" sz="1400" b="0" i="0" u="none" strike="noStrike" kern="1200" cap="none" spc="0" normalizeH="0" baseline="0" noProof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lintapaneuvontapalvelujen</a:t>
            </a: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kehittäminen</a:t>
            </a:r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id="{E6FC42AC-6E51-26A1-A0B4-04D1F7CE992A}"/>
              </a:ext>
            </a:extLst>
          </p:cNvPr>
          <p:cNvSpPr txBox="1"/>
          <p:nvPr/>
        </p:nvSpPr>
        <p:spPr>
          <a:xfrm>
            <a:off x="5772161" y="2997484"/>
            <a:ext cx="2592000" cy="82800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kstiruutu 29">
            <a:extLst>
              <a:ext uri="{FF2B5EF4-FFF2-40B4-BE49-F238E27FC236}">
                <a16:creationId xmlns:a16="http://schemas.microsoft.com/office/drawing/2014/main" id="{64F7597D-145F-B22D-BFF3-9BB66380CD5E}"/>
              </a:ext>
            </a:extLst>
          </p:cNvPr>
          <p:cNvSpPr txBox="1"/>
          <p:nvPr/>
        </p:nvSpPr>
        <p:spPr>
          <a:xfrm>
            <a:off x="5889975" y="3141279"/>
            <a:ext cx="2301413" cy="523220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Kodin turvallisuuden edistäminen</a:t>
            </a:r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A777F28D-C151-6C14-4F8D-21EE2561F3C3}"/>
              </a:ext>
            </a:extLst>
          </p:cNvPr>
          <p:cNvSpPr txBox="1"/>
          <p:nvPr/>
        </p:nvSpPr>
        <p:spPr>
          <a:xfrm>
            <a:off x="8468318" y="2766980"/>
            <a:ext cx="3404199" cy="381600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kstiruutu 34">
            <a:extLst>
              <a:ext uri="{FF2B5EF4-FFF2-40B4-BE49-F238E27FC236}">
                <a16:creationId xmlns:a16="http://schemas.microsoft.com/office/drawing/2014/main" id="{38B3E88E-B631-7E7E-5C16-9B0379B2F695}"/>
              </a:ext>
            </a:extLst>
          </p:cNvPr>
          <p:cNvSpPr txBox="1"/>
          <p:nvPr/>
        </p:nvSpPr>
        <p:spPr>
          <a:xfrm>
            <a:off x="3122624" y="4855521"/>
            <a:ext cx="2301413" cy="1384995"/>
          </a:xfrm>
          <a:prstGeom prst="rect">
            <a:avLst/>
          </a:prstGeom>
          <a:solidFill>
            <a:schemeClr val="accent5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Päihde- ja mielenterveys-ongelmaisten ja erityisen haavoittavassa asemassa olevien kotona asumista tukevien palvelujen kehittäminen</a:t>
            </a:r>
          </a:p>
        </p:txBody>
      </p:sp>
      <p:sp>
        <p:nvSpPr>
          <p:cNvPr id="37" name="Tekstiruutu 36">
            <a:extLst>
              <a:ext uri="{FF2B5EF4-FFF2-40B4-BE49-F238E27FC236}">
                <a16:creationId xmlns:a16="http://schemas.microsoft.com/office/drawing/2014/main" id="{5136374E-FF84-3441-A979-A16E7AF1C0D7}"/>
              </a:ext>
            </a:extLst>
          </p:cNvPr>
          <p:cNvSpPr txBox="1"/>
          <p:nvPr/>
        </p:nvSpPr>
        <p:spPr>
          <a:xfrm>
            <a:off x="8587200" y="2862176"/>
            <a:ext cx="3166439" cy="523220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Neuvonnan ja ohjauksen saatavuuden varmistaminen</a:t>
            </a:r>
          </a:p>
        </p:txBody>
      </p:sp>
      <p:sp>
        <p:nvSpPr>
          <p:cNvPr id="38" name="Tekstiruutu 37">
            <a:extLst>
              <a:ext uri="{FF2B5EF4-FFF2-40B4-BE49-F238E27FC236}">
                <a16:creationId xmlns:a16="http://schemas.microsoft.com/office/drawing/2014/main" id="{BC28002C-2161-523C-5C8B-44EBF25E0E73}"/>
              </a:ext>
            </a:extLst>
          </p:cNvPr>
          <p:cNvSpPr txBox="1"/>
          <p:nvPr/>
        </p:nvSpPr>
        <p:spPr>
          <a:xfrm>
            <a:off x="8587198" y="3434049"/>
            <a:ext cx="3166438" cy="738664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Toimintaa tukevien digitaalisten palvelujen kehittäminen digiturvallisuus huomioiden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101B4AAA-47DD-137D-0294-FC6BDBA6D43B}"/>
              </a:ext>
            </a:extLst>
          </p:cNvPr>
          <p:cNvSpPr txBox="1"/>
          <p:nvPr/>
        </p:nvSpPr>
        <p:spPr>
          <a:xfrm>
            <a:off x="544527" y="5924328"/>
            <a:ext cx="2301413" cy="3077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>
                <a:solidFill>
                  <a:srgbClr val="1E1E1E"/>
                </a:solidFill>
                <a:latin typeface="Calibri" panose="020F0502020204030204"/>
              </a:rPr>
              <a:t>Yksinäisyyden ehkäiseminen</a:t>
            </a:r>
            <a:endParaRPr kumimoji="0" lang="fi-FI" sz="1400" b="0" i="0" u="none" strike="noStrike" kern="1200" cap="none" spc="0" normalizeH="0" baseline="0" noProof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BF61F6D5-6F3F-C9E7-43D9-6B74E5D55C05}"/>
              </a:ext>
            </a:extLst>
          </p:cNvPr>
          <p:cNvSpPr txBox="1"/>
          <p:nvPr/>
        </p:nvSpPr>
        <p:spPr>
          <a:xfrm>
            <a:off x="8587199" y="4776277"/>
            <a:ext cx="3166438" cy="307777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Omais- ja perhehoitajien tukeminen</a:t>
            </a:r>
          </a:p>
        </p:txBody>
      </p:sp>
      <p:sp>
        <p:nvSpPr>
          <p:cNvPr id="31" name="Tekstiruutu 30">
            <a:extLst>
              <a:ext uri="{FF2B5EF4-FFF2-40B4-BE49-F238E27FC236}">
                <a16:creationId xmlns:a16="http://schemas.microsoft.com/office/drawing/2014/main" id="{84139286-47CD-0E16-0289-C50CE7571F9D}"/>
              </a:ext>
            </a:extLst>
          </p:cNvPr>
          <p:cNvSpPr txBox="1"/>
          <p:nvPr/>
        </p:nvSpPr>
        <p:spPr>
          <a:xfrm>
            <a:off x="3193816" y="3713379"/>
            <a:ext cx="2301413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Ravitsemuksen vahvistaminen</a:t>
            </a:r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5DDED0B9-36B4-C3E3-D64B-FD9C6779D8A6}"/>
              </a:ext>
            </a:extLst>
          </p:cNvPr>
          <p:cNvSpPr txBox="1"/>
          <p:nvPr/>
        </p:nvSpPr>
        <p:spPr>
          <a:xfrm>
            <a:off x="8587199" y="5137547"/>
            <a:ext cx="3166438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Kaatumisen ehkäiseminen yhteistyössä eri toimijoiden kanssa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4ACB0878-F4D7-8346-FFA8-9F26C1CBA2EB}"/>
              </a:ext>
            </a:extLst>
          </p:cNvPr>
          <p:cNvSpPr txBox="1"/>
          <p:nvPr/>
        </p:nvSpPr>
        <p:spPr>
          <a:xfrm>
            <a:off x="534305" y="4900041"/>
            <a:ext cx="2301413" cy="95410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Kaltoinkohtelun ja päihteiden riskikäytön tunnistaminen ja puheeksi ottaminen</a:t>
            </a:r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5598D569-2776-71FF-1879-23FF0DFB2DC5}"/>
              </a:ext>
            </a:extLst>
          </p:cNvPr>
          <p:cNvSpPr txBox="1"/>
          <p:nvPr/>
        </p:nvSpPr>
        <p:spPr>
          <a:xfrm>
            <a:off x="8587199" y="5718937"/>
            <a:ext cx="3166438" cy="7386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>
                <a:solidFill>
                  <a:srgbClr val="1E1E1E"/>
                </a:solidFill>
                <a:latin typeface="Calibri" panose="020F0502020204030204"/>
              </a:rPr>
              <a:t>Etäryhmätoimintojen kehittäminen yhteistyössä kaupunkien liikuntapalvelujen kanssa</a:t>
            </a:r>
            <a:endParaRPr kumimoji="0" lang="fi-FI" sz="1400" b="0" i="0" u="none" strike="noStrike" kern="1200" cap="none" spc="0" normalizeH="0" baseline="0" noProof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kstiruutu 41">
            <a:extLst>
              <a:ext uri="{FF2B5EF4-FFF2-40B4-BE49-F238E27FC236}">
                <a16:creationId xmlns:a16="http://schemas.microsoft.com/office/drawing/2014/main" id="{1241C588-D95D-A640-724B-DB2055CA6D4F}"/>
              </a:ext>
            </a:extLst>
          </p:cNvPr>
          <p:cNvSpPr txBox="1"/>
          <p:nvPr/>
        </p:nvSpPr>
        <p:spPr>
          <a:xfrm>
            <a:off x="8587199" y="4212796"/>
            <a:ext cx="3166438" cy="523220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Etäpalvelujen lisääminen täydentämään </a:t>
            </a:r>
            <a:r>
              <a:rPr kumimoji="0" lang="fi-FI" sz="1400" b="0" i="0" u="none" strike="noStrike" kern="1200" cap="none" spc="0" normalizeH="0" baseline="0" noProof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läsnäkäyntejä</a:t>
            </a:r>
            <a:endParaRPr kumimoji="0" lang="fi-FI" sz="1400" b="0" i="0" u="none" strike="noStrike" kern="1200" cap="none" spc="0" normalizeH="0" baseline="0" noProof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371F4179-676E-58BA-FC7D-A2395D8AF5A6}"/>
              </a:ext>
            </a:extLst>
          </p:cNvPr>
          <p:cNvSpPr txBox="1"/>
          <p:nvPr/>
        </p:nvSpPr>
        <p:spPr>
          <a:xfrm>
            <a:off x="343023" y="1763400"/>
            <a:ext cx="2592000" cy="120032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fi-FI" sz="1200" b="1">
                <a:solidFill>
                  <a:schemeClr val="accent4"/>
                </a:solidFill>
              </a:rPr>
              <a:t>Ikääntyneiden ja vammaisten mielen hyvinvointi vahvistuu ennaltaehkäisevien, koko palvelupolun huomioivien ja saavutettavien palvelujen avulla yhteistyössä eri toimijoiden kesken.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F8E323A7-0FD7-4B08-F8C4-EB94ED364BCD}"/>
              </a:ext>
            </a:extLst>
          </p:cNvPr>
          <p:cNvSpPr txBox="1"/>
          <p:nvPr/>
        </p:nvSpPr>
        <p:spPr>
          <a:xfrm>
            <a:off x="3062985" y="1913106"/>
            <a:ext cx="2584499" cy="830997"/>
          </a:xfrm>
          <a:prstGeom prst="rect">
            <a:avLst/>
          </a:prstGeom>
          <a:solidFill>
            <a:srgbClr val="DAF5D9"/>
          </a:solidFill>
          <a:ln>
            <a:solidFill>
              <a:schemeClr val="accent4"/>
            </a:solidFill>
          </a:ln>
        </p:spPr>
        <p:txBody>
          <a:bodyPr wrap="square">
            <a:spAutoFit/>
          </a:bodyPr>
          <a:lstStyle>
            <a:defPPr>
              <a:defRPr lang="en-FI"/>
            </a:defPPr>
            <a:lvl1pPr>
              <a:defRPr sz="1200">
                <a:solidFill>
                  <a:schemeClr val="accent4"/>
                </a:solidFill>
              </a:defRPr>
            </a:lvl1pPr>
          </a:lstStyle>
          <a:p>
            <a:pPr algn="ctr"/>
            <a:r>
              <a:rPr lang="fi-FI" b="1"/>
              <a:t>Ikääntyneiden ja vammaisten terveelliset elintavat vahvistuvat ja tukevat ennaltaehkäisevästi terveyttä ja hyvinvointia.</a:t>
            </a: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C0383AA6-3397-7835-EA1D-7E1F920A37C9}"/>
              </a:ext>
            </a:extLst>
          </p:cNvPr>
          <p:cNvSpPr txBox="1"/>
          <p:nvPr/>
        </p:nvSpPr>
        <p:spPr>
          <a:xfrm>
            <a:off x="5775446" y="2079471"/>
            <a:ext cx="2584499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txBody>
          <a:bodyPr wrap="square" anchor="ctr">
            <a:spAutoFit/>
          </a:bodyPr>
          <a:lstStyle>
            <a:defPPr>
              <a:defRPr lang="en-FI"/>
            </a:defPPr>
            <a:lvl1pPr>
              <a:defRPr sz="1200">
                <a:solidFill>
                  <a:schemeClr val="accent4"/>
                </a:solidFill>
              </a:defRPr>
            </a:lvl1pPr>
          </a:lstStyle>
          <a:p>
            <a:pPr algn="ctr"/>
            <a:r>
              <a:rPr lang="fi-FI" b="1"/>
              <a:t>Ikääntyneiden ja vammaisten turvallisuuden tunne lisääntyy. </a:t>
            </a:r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F8B23655-4F94-8940-67D1-E9CC991C73CC}"/>
              </a:ext>
            </a:extLst>
          </p:cNvPr>
          <p:cNvSpPr txBox="1"/>
          <p:nvPr/>
        </p:nvSpPr>
        <p:spPr>
          <a:xfrm>
            <a:off x="8487210" y="1855846"/>
            <a:ext cx="3385309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anchor="ctr">
            <a:spAutoFit/>
          </a:bodyPr>
          <a:lstStyle>
            <a:defPPr>
              <a:defRPr lang="en-FI"/>
            </a:defPPr>
            <a:lvl1pPr>
              <a:defRPr sz="1200">
                <a:solidFill>
                  <a:schemeClr val="accent4"/>
                </a:solidFill>
              </a:defRPr>
            </a:lvl1pPr>
          </a:lstStyle>
          <a:p>
            <a:pPr algn="ctr"/>
            <a:r>
              <a:rPr lang="fi-FI" b="1"/>
              <a:t>Ikääntyneiden ja vammaisten toimintakyky ja kotona asuminen vahvistuvat hyvinvointia edistävillä toimilla sekä kuntouttavilla ja vaikuttavilla palveluratkaisuilla.	</a:t>
            </a:r>
          </a:p>
        </p:txBody>
      </p:sp>
      <p:sp>
        <p:nvSpPr>
          <p:cNvPr id="29" name="Tekstiruutu 28">
            <a:extLst>
              <a:ext uri="{FF2B5EF4-FFF2-40B4-BE49-F238E27FC236}">
                <a16:creationId xmlns:a16="http://schemas.microsoft.com/office/drawing/2014/main" id="{30296C42-CCE4-1E84-3C79-99F769D16927}"/>
              </a:ext>
            </a:extLst>
          </p:cNvPr>
          <p:cNvSpPr txBox="1"/>
          <p:nvPr/>
        </p:nvSpPr>
        <p:spPr>
          <a:xfrm>
            <a:off x="5815650" y="4949221"/>
            <a:ext cx="2535848" cy="7386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fi-FI" sz="1400">
                <a:solidFill>
                  <a:schemeClr val="accent4"/>
                </a:solidFill>
              </a:rPr>
              <a:t>Hyvinvointialueella vastuu, kaupungit yhteistyö-kumppaneina</a:t>
            </a:r>
          </a:p>
        </p:txBody>
      </p:sp>
      <p:sp>
        <p:nvSpPr>
          <p:cNvPr id="33" name="Tekstiruutu 32">
            <a:extLst>
              <a:ext uri="{FF2B5EF4-FFF2-40B4-BE49-F238E27FC236}">
                <a16:creationId xmlns:a16="http://schemas.microsoft.com/office/drawing/2014/main" id="{E08AFABD-802E-3A2B-91F0-3650097B735A}"/>
              </a:ext>
            </a:extLst>
          </p:cNvPr>
          <p:cNvSpPr txBox="1"/>
          <p:nvPr/>
        </p:nvSpPr>
        <p:spPr>
          <a:xfrm>
            <a:off x="5820632" y="5766883"/>
            <a:ext cx="253584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fi-FI" sz="1400">
                <a:solidFill>
                  <a:schemeClr val="accent4"/>
                </a:solidFill>
              </a:rPr>
              <a:t>Kaupungeilla vastuu yhdessä hyvinvointialueen kanssa</a:t>
            </a:r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B3D09D13-556E-278A-11FD-F9BF28668531}"/>
              </a:ext>
            </a:extLst>
          </p:cNvPr>
          <p:cNvSpPr txBox="1"/>
          <p:nvPr/>
        </p:nvSpPr>
        <p:spPr>
          <a:xfrm>
            <a:off x="5815650" y="4347003"/>
            <a:ext cx="2535848" cy="523220"/>
          </a:xfrm>
          <a:prstGeom prst="rect">
            <a:avLst/>
          </a:prstGeom>
          <a:solidFill>
            <a:schemeClr val="accent5">
              <a:lumMod val="95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fi-FI" sz="1400">
                <a:solidFill>
                  <a:schemeClr val="accent4"/>
                </a:solidFill>
              </a:rPr>
              <a:t>Hyvinvointialueen vastuulla, kaupungeilla ei keskeistä roolia</a:t>
            </a:r>
          </a:p>
        </p:txBody>
      </p:sp>
    </p:spTree>
    <p:extLst>
      <p:ext uri="{BB962C8B-B14F-4D97-AF65-F5344CB8AC3E}">
        <p14:creationId xmlns:p14="http://schemas.microsoft.com/office/powerpoint/2010/main" val="846353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DB0C13-6BDB-32B8-7334-8A4734D520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5C141F-2ACD-01EB-7280-F6A1B88BD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407090"/>
            <a:ext cx="8061600" cy="1071909"/>
          </a:xfrm>
        </p:spPr>
        <p:txBody>
          <a:bodyPr>
            <a:noAutofit/>
          </a:bodyPr>
          <a:lstStyle/>
          <a:p>
            <a:r>
              <a:rPr lang="fi-FI" sz="2800"/>
              <a:t>Lähisuhdeväkivallan ehkäisytyön toimintasuunnitelman tavoitteet ja toimenpiteet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049ED968-A3FC-C58B-F05D-D01B0AE680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4546156"/>
              </p:ext>
            </p:extLst>
          </p:nvPr>
        </p:nvGraphicFramePr>
        <p:xfrm>
          <a:off x="549275" y="1767756"/>
          <a:ext cx="10886512" cy="4329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149">
                  <a:extLst>
                    <a:ext uri="{9D8B030D-6E8A-4147-A177-3AD203B41FA5}">
                      <a16:colId xmlns:a16="http://schemas.microsoft.com/office/drawing/2014/main" val="3312301224"/>
                    </a:ext>
                  </a:extLst>
                </a:gridCol>
                <a:gridCol w="8067363">
                  <a:extLst>
                    <a:ext uri="{9D8B030D-6E8A-4147-A177-3AD203B41FA5}">
                      <a16:colId xmlns:a16="http://schemas.microsoft.com/office/drawing/2014/main" val="2783517939"/>
                    </a:ext>
                  </a:extLst>
                </a:gridCol>
              </a:tblGrid>
              <a:tr h="45007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sz="1600" b="1">
                          <a:solidFill>
                            <a:schemeClr val="accent5"/>
                          </a:solidFill>
                          <a:effectLst/>
                        </a:rPr>
                        <a:t>Tavoite</a:t>
                      </a:r>
                      <a:endParaRPr lang="fi-FI" sz="1600">
                        <a:solidFill>
                          <a:schemeClr val="accent5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sz="1600" b="1">
                          <a:solidFill>
                            <a:schemeClr val="accent5"/>
                          </a:solidFill>
                          <a:effectLst/>
                        </a:rPr>
                        <a:t>Toimenpiteet</a:t>
                      </a:r>
                      <a:endParaRPr lang="fi-FI" sz="1600">
                        <a:solidFill>
                          <a:schemeClr val="accent5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5427961"/>
                  </a:ext>
                </a:extLst>
              </a:tr>
              <a:tr h="99880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sz="1400" b="1">
                          <a:solidFill>
                            <a:schemeClr val="accent4"/>
                          </a:solidFill>
                          <a:effectLst/>
                        </a:rPr>
                        <a:t>1. Ylläpitää ja kehittää väkivallan ehkäisytyön ohjaus- ja koordinaatiorakennetta sekä yhteistyötä</a:t>
                      </a:r>
                      <a:endParaRPr lang="fi-FI" sz="1400">
                        <a:solidFill>
                          <a:schemeClr val="accent4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sz="1400" b="0" dirty="0">
                          <a:solidFill>
                            <a:schemeClr val="accent4"/>
                          </a:solidFill>
                          <a:effectLst/>
                        </a:rPr>
                        <a:t>1A. Vahvistetaan aikuissosiaalityön, vammaispalvelujen, vanhuspalvelujen ja terveydenhuollon osallistumista avainhenkilöverkostoon sekä tiivistetään yhteistyötä pelastuslaitoksen ja poliisin kanssa.</a:t>
                      </a:r>
                      <a:br>
                        <a:rPr lang="fi-FI" sz="1400" b="0" dirty="0">
                          <a:solidFill>
                            <a:schemeClr val="accent4"/>
                          </a:solidFill>
                          <a:effectLst/>
                        </a:rPr>
                      </a:br>
                      <a:r>
                        <a:rPr lang="fi-FI" sz="1400" b="0" dirty="0">
                          <a:solidFill>
                            <a:schemeClr val="accent4"/>
                          </a:solidFill>
                          <a:effectLst/>
                        </a:rPr>
                        <a:t>1B. Erityisasiantuntija osallistuu kansallisiin ja alueellisiin verkostoihin (mm. THL, AVI, HUS) sekä paikallisiin verkostoihin (esim. turvallisuussuunnittelu, kiusaamiseen puuttuminen).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1144724"/>
                  </a:ext>
                </a:extLst>
              </a:tr>
              <a:tr h="166466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sz="1400" b="1">
                          <a:solidFill>
                            <a:schemeClr val="accent4"/>
                          </a:solidFill>
                          <a:effectLst/>
                        </a:rPr>
                        <a:t>2. Varmistaa ammattilaisten väkivallan ehkäisyyn liittyvä osaaminen</a:t>
                      </a:r>
                      <a:endParaRPr lang="fi-FI" sz="1400">
                        <a:solidFill>
                          <a:schemeClr val="accent4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sz="1400" b="0">
                          <a:solidFill>
                            <a:schemeClr val="accent4"/>
                          </a:solidFill>
                          <a:effectLst/>
                        </a:rPr>
                        <a:t>2A. </a:t>
                      </a:r>
                      <a:r>
                        <a:rPr lang="fi-FI" sz="1400" b="0" err="1">
                          <a:solidFill>
                            <a:schemeClr val="accent4"/>
                          </a:solidFill>
                          <a:effectLst/>
                        </a:rPr>
                        <a:t>Puheeksiottokoulutus</a:t>
                      </a:r>
                      <a:r>
                        <a:rPr lang="fi-FI" sz="1400" b="0">
                          <a:solidFill>
                            <a:schemeClr val="accent4"/>
                          </a:solidFill>
                          <a:effectLst/>
                        </a:rPr>
                        <a:t> jatkuvasti saatavilla verkossa ja osana perehdytystä.</a:t>
                      </a:r>
                      <a:br>
                        <a:rPr lang="fi-FI" sz="1400" b="0">
                          <a:solidFill>
                            <a:schemeClr val="accent4"/>
                          </a:solidFill>
                          <a:effectLst/>
                        </a:rPr>
                      </a:br>
                      <a:r>
                        <a:rPr lang="fi-FI" sz="1400" b="0">
                          <a:solidFill>
                            <a:schemeClr val="accent4"/>
                          </a:solidFill>
                          <a:effectLst/>
                        </a:rPr>
                        <a:t>2B. Koulutus väkivallan kirjaamisesta sekä yhteisöllisten ja kulttuuristen kysymysten käsittelystä.</a:t>
                      </a:r>
                      <a:br>
                        <a:rPr lang="fi-FI" sz="1400" b="0">
                          <a:solidFill>
                            <a:schemeClr val="accent4"/>
                          </a:solidFill>
                          <a:effectLst/>
                        </a:rPr>
                      </a:br>
                      <a:r>
                        <a:rPr lang="fi-FI" sz="1400" b="0">
                          <a:solidFill>
                            <a:schemeClr val="accent4"/>
                          </a:solidFill>
                          <a:effectLst/>
                        </a:rPr>
                        <a:t>2C. Räätälöity koulutus terveydenhuollolle (tunnistaminen, </a:t>
                      </a:r>
                      <a:r>
                        <a:rPr lang="fi-FI" sz="1400" b="0" err="1">
                          <a:solidFill>
                            <a:schemeClr val="accent4"/>
                          </a:solidFill>
                          <a:effectLst/>
                        </a:rPr>
                        <a:t>puheeksiotto</a:t>
                      </a:r>
                      <a:r>
                        <a:rPr lang="fi-FI" sz="1400" b="0">
                          <a:solidFill>
                            <a:schemeClr val="accent4"/>
                          </a:solidFill>
                          <a:effectLst/>
                        </a:rPr>
                        <a:t>, palveluohjaus).</a:t>
                      </a:r>
                      <a:br>
                        <a:rPr lang="fi-FI" sz="1400" b="0">
                          <a:solidFill>
                            <a:schemeClr val="accent4"/>
                          </a:solidFill>
                          <a:effectLst/>
                        </a:rPr>
                      </a:br>
                      <a:r>
                        <a:rPr lang="fi-FI" sz="1400" b="0">
                          <a:solidFill>
                            <a:schemeClr val="accent4"/>
                          </a:solidFill>
                          <a:effectLst/>
                        </a:rPr>
                        <a:t>2D. Hyödynnetään </a:t>
                      </a:r>
                      <a:r>
                        <a:rPr lang="fi-FI" sz="1400" b="0" err="1">
                          <a:solidFill>
                            <a:schemeClr val="accent4"/>
                          </a:solidFill>
                          <a:effectLst/>
                        </a:rPr>
                        <a:t>Barnahus</a:t>
                      </a:r>
                      <a:r>
                        <a:rPr lang="fi-FI" sz="1400" b="0">
                          <a:solidFill>
                            <a:schemeClr val="accent4"/>
                          </a:solidFill>
                          <a:effectLst/>
                        </a:rPr>
                        <a:t>-hankkeen koulutuksia.</a:t>
                      </a:r>
                      <a:br>
                        <a:rPr lang="fi-FI" sz="1400" b="0">
                          <a:solidFill>
                            <a:schemeClr val="accent4"/>
                          </a:solidFill>
                          <a:effectLst/>
                        </a:rPr>
                      </a:br>
                      <a:r>
                        <a:rPr lang="fi-FI" sz="1400" b="0">
                          <a:solidFill>
                            <a:schemeClr val="accent4"/>
                          </a:solidFill>
                          <a:effectLst/>
                        </a:rPr>
                        <a:t>2E. Täydennyskoulutuksia ajankohtaisista teemoista.</a:t>
                      </a:r>
                      <a:br>
                        <a:rPr lang="fi-FI" sz="1400" b="0">
                          <a:solidFill>
                            <a:schemeClr val="accent4"/>
                          </a:solidFill>
                          <a:effectLst/>
                        </a:rPr>
                      </a:br>
                      <a:r>
                        <a:rPr lang="fi-FI" sz="1400" b="0">
                          <a:solidFill>
                            <a:schemeClr val="accent4"/>
                          </a:solidFill>
                          <a:effectLst/>
                        </a:rPr>
                        <a:t>2F. Selkeä </a:t>
                      </a:r>
                      <a:r>
                        <a:rPr lang="fi-FI" sz="1400" b="0" err="1">
                          <a:solidFill>
                            <a:schemeClr val="accent4"/>
                          </a:solidFill>
                          <a:effectLst/>
                        </a:rPr>
                        <a:t>puheeksioton</a:t>
                      </a:r>
                      <a:r>
                        <a:rPr lang="fi-FI" sz="1400" b="0">
                          <a:solidFill>
                            <a:schemeClr val="accent4"/>
                          </a:solidFill>
                          <a:effectLst/>
                        </a:rPr>
                        <a:t> ohjeistus www-sivuille.</a:t>
                      </a:r>
                      <a:br>
                        <a:rPr lang="fi-FI" sz="1400" b="0">
                          <a:solidFill>
                            <a:schemeClr val="accent4"/>
                          </a:solidFill>
                          <a:effectLst/>
                        </a:rPr>
                      </a:br>
                      <a:r>
                        <a:rPr lang="fi-FI" sz="1400" b="0">
                          <a:solidFill>
                            <a:schemeClr val="accent4"/>
                          </a:solidFill>
                          <a:effectLst/>
                        </a:rPr>
                        <a:t>2G. Vuosittainen väkivaltafoorumi osana väkivallan vastaisen viikon ohjelmaa.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6511036"/>
                  </a:ext>
                </a:extLst>
              </a:tr>
              <a:tr h="12162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sz="1400" b="1" dirty="0">
                          <a:solidFill>
                            <a:schemeClr val="accent4"/>
                          </a:solidFill>
                          <a:effectLst/>
                        </a:rPr>
                        <a:t>3. </a:t>
                      </a:r>
                      <a:r>
                        <a:rPr lang="fi-FI" sz="1400" b="1" u="sng" dirty="0">
                          <a:solidFill>
                            <a:schemeClr val="accent4"/>
                          </a:solidFill>
                          <a:effectLst/>
                        </a:rPr>
                        <a:t>Tunnistaa</a:t>
                      </a:r>
                      <a:r>
                        <a:rPr lang="fi-FI" sz="1400" b="1" dirty="0">
                          <a:solidFill>
                            <a:schemeClr val="accent4"/>
                          </a:solidFill>
                          <a:effectLst/>
                        </a:rPr>
                        <a:t> vauvaperheiden, </a:t>
                      </a:r>
                      <a:r>
                        <a:rPr lang="fi-FI" sz="1400" b="1" u="sng" dirty="0">
                          <a:solidFill>
                            <a:schemeClr val="accent4"/>
                          </a:solidFill>
                          <a:effectLst/>
                        </a:rPr>
                        <a:t>väkivaltaa kokeneiden lasten ja nuorten </a:t>
                      </a:r>
                      <a:r>
                        <a:rPr lang="fi-FI" sz="1400" b="1" dirty="0">
                          <a:solidFill>
                            <a:schemeClr val="accent4"/>
                          </a:solidFill>
                          <a:effectLst/>
                        </a:rPr>
                        <a:t>sekä monikulttuuristen asiakkaiden palvelutarpeet</a:t>
                      </a:r>
                      <a:endParaRPr lang="fi-FI" sz="1400" dirty="0">
                        <a:solidFill>
                          <a:schemeClr val="accent4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sz="1400" b="0" dirty="0">
                          <a:solidFill>
                            <a:schemeClr val="accent4"/>
                          </a:solidFill>
                          <a:effectLst/>
                        </a:rPr>
                        <a:t>3A. Palvelutarpeiden kartoitus ja vastaaminen yhteistyössä.</a:t>
                      </a:r>
                      <a:br>
                        <a:rPr lang="fi-FI" sz="1400" b="0" dirty="0">
                          <a:solidFill>
                            <a:schemeClr val="accent4"/>
                          </a:solidFill>
                          <a:effectLst/>
                        </a:rPr>
                      </a:br>
                      <a:r>
                        <a:rPr lang="fi-FI" sz="1400" b="0" dirty="0">
                          <a:solidFill>
                            <a:schemeClr val="accent4"/>
                          </a:solidFill>
                          <a:effectLst/>
                        </a:rPr>
                        <a:t>3B. Yhteistyön tiivistäminen kotoutumista tukevien palveluiden sekä mielenterveys- ja päihdepalvelujen kanssa.</a:t>
                      </a:r>
                      <a:br>
                        <a:rPr lang="fi-FI" sz="1400" b="0" dirty="0">
                          <a:solidFill>
                            <a:schemeClr val="accent4"/>
                          </a:solidFill>
                          <a:effectLst/>
                        </a:rPr>
                      </a:br>
                      <a:r>
                        <a:rPr lang="fi-FI" sz="1400" b="0" dirty="0">
                          <a:solidFill>
                            <a:schemeClr val="accent4"/>
                          </a:solidFill>
                          <a:effectLst/>
                        </a:rPr>
                        <a:t>3C. Palveluketjujen kehittäminen (esim. vauvaperheet, väkivaltaa kokenut lapsi/nuori, monikulttuuriset perheet).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6333067"/>
                  </a:ext>
                </a:extLst>
              </a:tr>
            </a:tbl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22608ABE-9CB1-DB73-3103-0992FB4723A4}"/>
              </a:ext>
            </a:extLst>
          </p:cNvPr>
          <p:cNvSpPr txBox="1"/>
          <p:nvPr/>
        </p:nvSpPr>
        <p:spPr>
          <a:xfrm>
            <a:off x="8126505" y="527545"/>
            <a:ext cx="2531444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600">
                <a:solidFill>
                  <a:schemeClr val="accent4"/>
                </a:solidFill>
              </a:rPr>
              <a:t>Suunnitelma jo hyväksytty lähidemokratia- ja osallisuuslautakunnassa</a:t>
            </a:r>
          </a:p>
        </p:txBody>
      </p:sp>
    </p:spTree>
    <p:extLst>
      <p:ext uri="{BB962C8B-B14F-4D97-AF65-F5344CB8AC3E}">
        <p14:creationId xmlns:p14="http://schemas.microsoft.com/office/powerpoint/2010/main" val="2964072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06CB8E-CA11-F65B-D92A-5AF67133E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217877"/>
            <a:ext cx="10260000" cy="1325563"/>
          </a:xfrm>
        </p:spPr>
        <p:txBody>
          <a:bodyPr>
            <a:normAutofit fontScale="90000"/>
          </a:bodyPr>
          <a:lstStyle/>
          <a:p>
            <a:r>
              <a:rPr lang="fi-FI" sz="3600"/>
              <a:t>Lähisuhdeväkivallan ehkäisytyön toimintasuunnitelman tavoitteet ja toimenpiteet jatkuvat</a:t>
            </a:r>
            <a:endParaRPr lang="fi-FI"/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7EDF8510-1158-4BB4-AA46-3A1A4491B5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1753080"/>
              </p:ext>
            </p:extLst>
          </p:nvPr>
        </p:nvGraphicFramePr>
        <p:xfrm>
          <a:off x="549275" y="1842569"/>
          <a:ext cx="10886512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149">
                  <a:extLst>
                    <a:ext uri="{9D8B030D-6E8A-4147-A177-3AD203B41FA5}">
                      <a16:colId xmlns:a16="http://schemas.microsoft.com/office/drawing/2014/main" val="3312301224"/>
                    </a:ext>
                  </a:extLst>
                </a:gridCol>
                <a:gridCol w="8067363">
                  <a:extLst>
                    <a:ext uri="{9D8B030D-6E8A-4147-A177-3AD203B41FA5}">
                      <a16:colId xmlns:a16="http://schemas.microsoft.com/office/drawing/2014/main" val="27835179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sz="1800" b="1">
                          <a:solidFill>
                            <a:schemeClr val="accent5"/>
                          </a:solidFill>
                          <a:effectLst/>
                        </a:rPr>
                        <a:t>Tavoite</a:t>
                      </a:r>
                      <a:endParaRPr lang="fi-FI" sz="1800">
                        <a:solidFill>
                          <a:schemeClr val="accent5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sz="1800" b="1">
                          <a:solidFill>
                            <a:schemeClr val="accent5"/>
                          </a:solidFill>
                          <a:effectLst/>
                        </a:rPr>
                        <a:t>Toimenpiteet</a:t>
                      </a:r>
                      <a:endParaRPr lang="fi-FI" sz="1800">
                        <a:solidFill>
                          <a:schemeClr val="accent5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5427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sz="1600" b="1" dirty="0">
                          <a:solidFill>
                            <a:schemeClr val="accent4"/>
                          </a:solidFill>
                          <a:effectLst/>
                        </a:rPr>
                        <a:t>4. </a:t>
                      </a:r>
                      <a:r>
                        <a:rPr lang="fi-FI" sz="1600" b="1" u="sng" dirty="0">
                          <a:solidFill>
                            <a:schemeClr val="accent4"/>
                          </a:solidFill>
                          <a:effectLst/>
                        </a:rPr>
                        <a:t>Vähentää nuorten seurusteluväkivaltaa</a:t>
                      </a:r>
                      <a:endParaRPr lang="fi-FI" sz="1600" u="sng" dirty="0">
                        <a:solidFill>
                          <a:schemeClr val="accent4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sz="1600" b="0">
                          <a:solidFill>
                            <a:schemeClr val="accent4"/>
                          </a:solidFill>
                          <a:effectLst/>
                        </a:rPr>
                        <a:t>4A. Tuki oppilashuollon avainhenkilöille ja moniammatillinen yhteistyö järjestöjen kanssa.</a:t>
                      </a:r>
                      <a:br>
                        <a:rPr lang="fi-FI" sz="1600" b="0">
                          <a:solidFill>
                            <a:srgbClr val="1E1E1E"/>
                          </a:solidFill>
                          <a:effectLst/>
                        </a:rPr>
                      </a:br>
                      <a:r>
                        <a:rPr lang="fi-FI" sz="1600" b="0">
                          <a:solidFill>
                            <a:schemeClr val="accent4"/>
                          </a:solidFill>
                          <a:effectLst/>
                        </a:rPr>
                        <a:t>4B. Koulujen ja oppilaitosten mukaan saaminen väkivallan vastaisen teemaviikon toteuttamiseen.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1786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sz="1600" b="1">
                          <a:solidFill>
                            <a:schemeClr val="accent4"/>
                          </a:solidFill>
                          <a:effectLst/>
                        </a:rPr>
                        <a:t>5. Jalkauttaa väkivallan ehkäisytyön palvelut osaksi arkea</a:t>
                      </a:r>
                      <a:endParaRPr lang="fi-FI" sz="1600">
                        <a:solidFill>
                          <a:schemeClr val="accent4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sz="1600" b="0">
                          <a:solidFill>
                            <a:schemeClr val="accent4"/>
                          </a:solidFill>
                          <a:effectLst/>
                        </a:rPr>
                        <a:t>5A. Osallisuutta vahvistavien digitaalisten työvälineiden hyödyntäminen.</a:t>
                      </a:r>
                      <a:br>
                        <a:rPr lang="fi-FI" sz="1600" b="0">
                          <a:solidFill>
                            <a:srgbClr val="1E1E1E"/>
                          </a:solidFill>
                          <a:effectLst/>
                        </a:rPr>
                      </a:br>
                      <a:r>
                        <a:rPr lang="fi-FI" sz="1600" b="0">
                          <a:solidFill>
                            <a:schemeClr val="accent4"/>
                          </a:solidFill>
                          <a:effectLst/>
                        </a:rPr>
                        <a:t>5B. Monikulttuurisuuden ja monikielisyyden huomiointi.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3364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sz="1600" b="1">
                          <a:solidFill>
                            <a:schemeClr val="accent4"/>
                          </a:solidFill>
                          <a:effectLst/>
                        </a:rPr>
                        <a:t>6. Kehittää ja yhtenäistää kirjaamiskäytäntöjä</a:t>
                      </a:r>
                      <a:endParaRPr lang="fi-FI" sz="1600">
                        <a:solidFill>
                          <a:schemeClr val="accent4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sz="1600" b="0">
                          <a:solidFill>
                            <a:schemeClr val="accent4"/>
                          </a:solidFill>
                          <a:effectLst/>
                        </a:rPr>
                        <a:t>6. Kirjaamisen ongelmakohtien selvittäminen ja ratkaiseminen osana laajempaa kehittämistyötä.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8470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sz="1600" b="1">
                          <a:solidFill>
                            <a:schemeClr val="accent4"/>
                          </a:solidFill>
                          <a:effectLst/>
                        </a:rPr>
                        <a:t>7. Lisätä asukkaiden tietoa lähisuhdeväkivallasta</a:t>
                      </a:r>
                      <a:endParaRPr lang="fi-FI" sz="1600">
                        <a:solidFill>
                          <a:schemeClr val="accent4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sz="1600" b="0">
                          <a:solidFill>
                            <a:schemeClr val="accent4"/>
                          </a:solidFill>
                          <a:effectLst/>
                        </a:rPr>
                        <a:t>7A. Vuosittainen ohjelma väkivallan vastaisella viikolla ja somekampanjat.</a:t>
                      </a:r>
                      <a:br>
                        <a:rPr lang="fi-FI" sz="1600" b="0">
                          <a:solidFill>
                            <a:srgbClr val="1E1E1E"/>
                          </a:solidFill>
                          <a:effectLst/>
                        </a:rPr>
                      </a:br>
                      <a:r>
                        <a:rPr lang="fi-FI" sz="1600" b="0">
                          <a:solidFill>
                            <a:schemeClr val="accent4"/>
                          </a:solidFill>
                          <a:effectLst/>
                        </a:rPr>
                        <a:t>7B. Aktiivinen ja monikanavainen viestintä teemapäiviä hyödyntäen.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354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sz="1600" b="1">
                          <a:solidFill>
                            <a:schemeClr val="accent4"/>
                          </a:solidFill>
                          <a:effectLst/>
                        </a:rPr>
                        <a:t>8. Jalkauttaa oppaat ja ohjeet hyvinvointialueelle</a:t>
                      </a:r>
                      <a:endParaRPr lang="fi-FI" sz="1600">
                        <a:solidFill>
                          <a:schemeClr val="accent4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sz="1600" b="0" dirty="0">
                          <a:solidFill>
                            <a:schemeClr val="accent4"/>
                          </a:solidFill>
                          <a:effectLst/>
                        </a:rPr>
                        <a:t>8. Ohjeistuksista tiedottaminen ja niihin liittyvien koulutusten tarjoaminen.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5901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8292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545C1F5-7B71-1842-AA28-3E1655E7EB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8350" y="1252449"/>
            <a:ext cx="10037870" cy="4608000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z="2400">
                <a:solidFill>
                  <a:srgbClr val="1E1E1E"/>
                </a:solidFill>
                <a:latin typeface="Calibri Light"/>
                <a:ea typeface="Calibri Light"/>
                <a:cs typeface="Calibri Light"/>
              </a:rPr>
              <a:t>Strateginen ja lakisääteinen asiakirja, jossa</a:t>
            </a:r>
            <a:r>
              <a:rPr lang="fi-FI" sz="2400" b="1">
                <a:solidFill>
                  <a:srgbClr val="1E1E1E"/>
                </a:solidFill>
                <a:latin typeface="Calibri Light"/>
                <a:ea typeface="Calibri Light"/>
                <a:cs typeface="Calibri Light"/>
              </a:rPr>
              <a:t> kuvataan valtuustokausittain hyvinvointialueen tavoitteet ja toimenpiteet </a:t>
            </a:r>
            <a:r>
              <a:rPr lang="fi-FI" sz="2400">
                <a:solidFill>
                  <a:srgbClr val="1E1E1E"/>
                </a:solidFill>
                <a:latin typeface="Calibri Light"/>
                <a:ea typeface="Calibri Light"/>
                <a:cs typeface="Calibri Light"/>
              </a:rPr>
              <a:t>(VAKE ja alueen yhteiset) </a:t>
            </a:r>
            <a:r>
              <a:rPr lang="fi-FI" sz="2400" b="1">
                <a:solidFill>
                  <a:srgbClr val="1E1E1E"/>
                </a:solidFill>
                <a:latin typeface="Calibri Light"/>
                <a:ea typeface="Calibri Light"/>
                <a:cs typeface="Calibri Light"/>
              </a:rPr>
              <a:t>alueen asukkaiden ja palveluiden käyttäjien hyvinvoinnin ja terveyden edistämiseksi (HYTE). </a:t>
            </a:r>
          </a:p>
          <a:p>
            <a:r>
              <a:rPr lang="fi-FI" sz="2400" b="1">
                <a:latin typeface="Calibri Light"/>
                <a:ea typeface="Calibri Light"/>
                <a:cs typeface="Calibri Light"/>
              </a:rPr>
              <a:t>Hyvinvointialue laatii kevään 2026 aikana hyvinvointikertomuksen ja </a:t>
            </a:r>
            <a:br>
              <a:rPr lang="fi-FI" sz="2400" b="1"/>
            </a:br>
            <a:r>
              <a:rPr lang="fi-FI" sz="2400" b="1">
                <a:latin typeface="Calibri Light"/>
                <a:ea typeface="Calibri Light"/>
                <a:cs typeface="Calibri Light"/>
              </a:rPr>
              <a:t>-suunnitelman vuosille 2026-2030 yhteistyössä</a:t>
            </a:r>
            <a:r>
              <a:rPr lang="fi-FI" sz="2400">
                <a:latin typeface="Calibri Light"/>
                <a:ea typeface="Calibri Light"/>
                <a:cs typeface="Calibri Light"/>
              </a:rPr>
              <a:t> alueen </a:t>
            </a:r>
            <a:r>
              <a:rPr lang="fi-FI" sz="2400" b="1">
                <a:latin typeface="Calibri Light"/>
                <a:ea typeface="Calibri Light"/>
                <a:cs typeface="Calibri Light"/>
              </a:rPr>
              <a:t>kuntien</a:t>
            </a:r>
            <a:r>
              <a:rPr lang="fi-FI" sz="2400">
                <a:latin typeface="Calibri Light"/>
                <a:ea typeface="Calibri Light"/>
                <a:cs typeface="Calibri Light"/>
              </a:rPr>
              <a:t> ja muiden keskeisten toimijoiden kanssa. </a:t>
            </a:r>
            <a:endParaRPr lang="fi-FI" sz="2400" b="1">
              <a:solidFill>
                <a:srgbClr val="1E1E1E"/>
              </a:solidFill>
              <a:latin typeface="Calibri Light"/>
              <a:ea typeface="Calibri Light"/>
              <a:cs typeface="Calibri Light"/>
            </a:endParaRPr>
          </a:p>
          <a:p>
            <a:r>
              <a:rPr lang="fi-FI" sz="2400">
                <a:solidFill>
                  <a:srgbClr val="1E1E1E"/>
                </a:solidFill>
                <a:latin typeface="Calibri Light"/>
                <a:ea typeface="Calibri Light"/>
                <a:cs typeface="Calibri Light"/>
              </a:rPr>
              <a:t>Suunnitelmassa tehdään näkyväksi alueellista HYTE-työtä ja kuvataan alueen toimijoiden yhteisiä ylätason HYTE-tavoitteita ja toimenpiteitä. </a:t>
            </a:r>
          </a:p>
          <a:p>
            <a:pPr>
              <a:buSzPct val="114999"/>
            </a:pPr>
            <a:r>
              <a:rPr lang="fi-FI" sz="2400">
                <a:solidFill>
                  <a:srgbClr val="1E1E1E"/>
                </a:solidFill>
                <a:latin typeface="Calibri Light"/>
                <a:ea typeface="Calibri Light"/>
                <a:cs typeface="Calibri Light"/>
              </a:rPr>
              <a:t>Alueellinen hyvinvointisuunnitelma 2023-2025 ja lisää tietoa hyvinvoinnin ja terveyden edistämisestä hyvinvointialueella: </a:t>
            </a:r>
            <a:r>
              <a:rPr lang="fi-FI" sz="2400">
                <a:latin typeface="Calibri Light"/>
                <a:ea typeface="Calibri Light"/>
                <a:cs typeface="Calibri Light"/>
                <a:hlinkClick r:id="rId2"/>
              </a:rPr>
              <a:t>Hyvinvoinnin ja terveyden edistäminen | Vantaan ja Keravan hyvinvointialue</a:t>
            </a:r>
            <a:endParaRPr lang="fi-FI" sz="24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6902AC3D-B6E1-350D-DB07-979B75A5E4AD}"/>
              </a:ext>
            </a:extLst>
          </p:cNvPr>
          <p:cNvSpPr txBox="1"/>
          <p:nvPr/>
        </p:nvSpPr>
        <p:spPr>
          <a:xfrm>
            <a:off x="763310" y="335238"/>
            <a:ext cx="99629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Alueellinen hyvinvointikertomus ja -suunnitelma</a:t>
            </a:r>
          </a:p>
        </p:txBody>
      </p:sp>
      <p:pic>
        <p:nvPicPr>
          <p:cNvPr id="8" name="Kuva 7" descr="Kuva, joka sisältää kohteen Tanssi, jalkineet, tanssiminen&#10;&#10;Tekoälyllä luotu sisältö voi olla virheellistä.">
            <a:extLst>
              <a:ext uri="{FF2B5EF4-FFF2-40B4-BE49-F238E27FC236}">
                <a16:creationId xmlns:a16="http://schemas.microsoft.com/office/drawing/2014/main" id="{A0F07BEF-12C3-EB90-6BF2-7AAC5B632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2078" y="1845783"/>
            <a:ext cx="2077598" cy="2077598"/>
          </a:xfrm>
          <a:prstGeom prst="rect">
            <a:avLst/>
          </a:prstGeom>
        </p:spPr>
      </p:pic>
      <p:pic>
        <p:nvPicPr>
          <p:cNvPr id="10" name="Kuva 9" descr="Kuva, joka sisältää kohteen vaate, jalkineet, animaatio, seisominen&#10;&#10;Tekoälyllä luotu sisältö voi olla virheellistä.">
            <a:extLst>
              <a:ext uri="{FF2B5EF4-FFF2-40B4-BE49-F238E27FC236}">
                <a16:creationId xmlns:a16="http://schemas.microsoft.com/office/drawing/2014/main" id="{1D61FD2B-90B4-06E3-0425-BE0646D72D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2078" y="3950182"/>
            <a:ext cx="2054646" cy="205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691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E56657B-08CA-0FB1-FE0E-8CFEAD091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5" y="864532"/>
            <a:ext cx="10260000" cy="898654"/>
          </a:xfrm>
        </p:spPr>
        <p:txBody>
          <a:bodyPr>
            <a:noAutofit/>
          </a:bodyPr>
          <a:lstStyle/>
          <a:p>
            <a:r>
              <a:rPr lang="fi-FI" sz="3600"/>
              <a:t>Ehkäisevän päihdetyön toimintasuunnitelma-luonnoksen toimenpidenostoja</a:t>
            </a:r>
            <a:endParaRPr lang="en-US" sz="3600"/>
          </a:p>
        </p:txBody>
      </p:sp>
      <p:graphicFrame>
        <p:nvGraphicFramePr>
          <p:cNvPr id="8" name="Rectangle 1">
            <a:extLst>
              <a:ext uri="{FF2B5EF4-FFF2-40B4-BE49-F238E27FC236}">
                <a16:creationId xmlns:a16="http://schemas.microsoft.com/office/drawing/2014/main" id="{0EBE00D1-5FE5-DEE5-678A-9B6AC398607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03969" y="740578"/>
          <a:ext cx="11088000" cy="435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kstiruutu 6">
            <a:extLst>
              <a:ext uri="{FF2B5EF4-FFF2-40B4-BE49-F238E27FC236}">
                <a16:creationId xmlns:a16="http://schemas.microsoft.com/office/drawing/2014/main" id="{D3F692F3-07B1-EDD5-2243-B1D96EC171E9}"/>
              </a:ext>
            </a:extLst>
          </p:cNvPr>
          <p:cNvSpPr txBox="1"/>
          <p:nvPr/>
        </p:nvSpPr>
        <p:spPr>
          <a:xfrm>
            <a:off x="549965" y="4186991"/>
            <a:ext cx="11242004" cy="1200329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fi-FI" b="1">
                <a:solidFill>
                  <a:schemeClr val="accent4"/>
                </a:solidFill>
              </a:rPr>
              <a:t>Esimerkkejä toimenpiteistä:</a:t>
            </a:r>
            <a:br>
              <a:rPr lang="fi-FI">
                <a:solidFill>
                  <a:schemeClr val="accent4"/>
                </a:solidFill>
              </a:rPr>
            </a:br>
            <a:r>
              <a:rPr lang="fi-FI">
                <a:solidFill>
                  <a:schemeClr val="accent4"/>
                </a:solidFill>
              </a:rPr>
              <a:t>päihdekasvatuksen kehittäminen, päihteidenkäytön </a:t>
            </a:r>
            <a:r>
              <a:rPr lang="fi-FI" err="1">
                <a:solidFill>
                  <a:schemeClr val="accent4"/>
                </a:solidFill>
              </a:rPr>
              <a:t>puheeksioton</a:t>
            </a:r>
            <a:r>
              <a:rPr lang="fi-FI">
                <a:solidFill>
                  <a:schemeClr val="accent4"/>
                </a:solidFill>
              </a:rPr>
              <a:t> vahvistaminen, nikotiinittomuustyön kehittäminen, rahapelihaittojen tiedostaminen ja tunnistaminen, stigman vastainen työ viestinnässä ja päihdetilannekyselyn toteuttaminen.</a:t>
            </a:r>
            <a:endParaRPr lang="en-US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913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D52C13-AC9E-4F6C-3BF9-56AE24DBB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4" y="535511"/>
            <a:ext cx="6498107" cy="1036436"/>
          </a:xfrm>
        </p:spPr>
        <p:txBody>
          <a:bodyPr anchor="b">
            <a:normAutofit/>
          </a:bodyPr>
          <a:lstStyle/>
          <a:p>
            <a:r>
              <a:rPr lang="fi-FI"/>
              <a:t>Kommentoi suunnitelmaluonnoksen toimenpiteitä!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753D722-EE19-E5F2-FDA1-B11A284DA1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9965" y="2102286"/>
            <a:ext cx="6875726" cy="3773064"/>
          </a:xfrm>
        </p:spPr>
        <p:txBody>
          <a:bodyPr>
            <a:normAutofit/>
          </a:bodyPr>
          <a:lstStyle/>
          <a:p>
            <a:r>
              <a:rPr lang="fi-FI"/>
              <a:t>Tutustu suunnitelman selkokielisiin toimenpide-ehdotuksiin hyvinvointialueen </a:t>
            </a:r>
            <a:r>
              <a:rPr lang="fi-FI">
                <a:hlinkClick r:id="rId2"/>
              </a:rPr>
              <a:t>verkkosivuilla</a:t>
            </a:r>
            <a:r>
              <a:rPr lang="fi-FI"/>
              <a:t>. </a:t>
            </a:r>
          </a:p>
          <a:p>
            <a:r>
              <a:rPr lang="fi-FI"/>
              <a:t>Avaa </a:t>
            </a:r>
            <a:r>
              <a:rPr lang="fi-FI" err="1">
                <a:hlinkClick r:id="rId3"/>
              </a:rPr>
              <a:t>Webropol</a:t>
            </a:r>
            <a:r>
              <a:rPr lang="fi-FI">
                <a:hlinkClick r:id="rId3"/>
              </a:rPr>
              <a:t>-kysely</a:t>
            </a:r>
            <a:r>
              <a:rPr lang="fi-FI"/>
              <a:t>.</a:t>
            </a:r>
          </a:p>
          <a:p>
            <a:r>
              <a:rPr lang="fi-FI"/>
              <a:t>Kommentoi haluamasi suunnitelmaosuuden toimenpide-ehdotuksia kyselyyn. Puuttuuko niistä mielestäsi jotakin erittäin olennaista? Mitä ja miksi?</a:t>
            </a:r>
          </a:p>
          <a:p>
            <a:r>
              <a:rPr lang="fi-FI"/>
              <a:t>Lähetä kyselyvastauksesi </a:t>
            </a:r>
            <a:r>
              <a:rPr lang="fi-FI" b="1"/>
              <a:t>22.5.2026 mennessä</a:t>
            </a:r>
            <a:r>
              <a:rPr lang="fi-FI"/>
              <a:t>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7F52EB0-0F60-BF11-D928-C659835D5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5691" y="0"/>
            <a:ext cx="476630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42142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E7FC1A9F-5C11-9889-923F-D4BE4096CD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4479" y="3046222"/>
            <a:ext cx="2953873" cy="2387600"/>
          </a:xfrm>
        </p:spPr>
        <p:txBody>
          <a:bodyPr>
            <a:noAutofit/>
          </a:bodyPr>
          <a:lstStyle/>
          <a:p>
            <a:r>
              <a:rPr lang="fi-FI" sz="4400">
                <a:latin typeface="Calibri"/>
                <a:ea typeface="Calibri"/>
                <a:cs typeface="Calibri"/>
              </a:rPr>
              <a:t>Kiitos!</a:t>
            </a:r>
            <a:br>
              <a:rPr lang="fi-FI" sz="4400"/>
            </a:br>
            <a:br>
              <a:rPr lang="fi-FI" sz="4400"/>
            </a:br>
            <a:r>
              <a:rPr lang="fi-FI" sz="2800"/>
              <a:t>Lisätietoja:</a:t>
            </a:r>
            <a:br>
              <a:rPr lang="fi-FI" sz="4400"/>
            </a:br>
            <a:r>
              <a:rPr lang="fi-FI" sz="2000">
                <a:latin typeface="Calibri"/>
                <a:ea typeface="Calibri"/>
                <a:cs typeface="Calibri"/>
              </a:rPr>
              <a:t>Pia Tasanko-Lavikainen</a:t>
            </a:r>
            <a:br>
              <a:rPr lang="fi-FI" sz="2000"/>
            </a:br>
            <a:r>
              <a:rPr lang="fi-FI" sz="2000">
                <a:latin typeface="Calibri"/>
                <a:ea typeface="Calibri"/>
                <a:cs typeface="Calibri"/>
              </a:rPr>
              <a:t>Erityisasiantuntija </a:t>
            </a:r>
            <a:br>
              <a:rPr lang="fi-FI" sz="2000"/>
            </a:br>
            <a:r>
              <a:rPr lang="fi-FI" sz="2000">
                <a:latin typeface="Calibri"/>
                <a:ea typeface="Calibri"/>
                <a:cs typeface="Calibri"/>
              </a:rPr>
              <a:t>040 772 4468  </a:t>
            </a:r>
            <a:br>
              <a:rPr lang="fi-FI" sz="2000"/>
            </a:br>
            <a:r>
              <a:rPr lang="fi-FI" sz="2000" u="sng">
                <a:latin typeface="Calibri"/>
                <a:ea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pia.tasanko-lavikainen@vakehyva.fi</a:t>
            </a:r>
            <a:r>
              <a:rPr lang="fi-FI" sz="2000">
                <a:latin typeface="Calibri"/>
                <a:ea typeface="Calibri"/>
                <a:cs typeface="Calibri"/>
              </a:rPr>
              <a:t>  </a:t>
            </a:r>
            <a:br>
              <a:rPr lang="fi-FI" sz="4400"/>
            </a:br>
            <a:endParaRPr lang="fi-FI" sz="4400"/>
          </a:p>
        </p:txBody>
      </p:sp>
    </p:spTree>
    <p:extLst>
      <p:ext uri="{BB962C8B-B14F-4D97-AF65-F5344CB8AC3E}">
        <p14:creationId xmlns:p14="http://schemas.microsoft.com/office/powerpoint/2010/main" val="319165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Nuoli: Alas 48">
            <a:extLst>
              <a:ext uri="{FF2B5EF4-FFF2-40B4-BE49-F238E27FC236}">
                <a16:creationId xmlns:a16="http://schemas.microsoft.com/office/drawing/2014/main" id="{5026490B-7869-5783-E02F-016104ED0DD3}"/>
              </a:ext>
            </a:extLst>
          </p:cNvPr>
          <p:cNvSpPr/>
          <p:nvPr/>
        </p:nvSpPr>
        <p:spPr>
          <a:xfrm>
            <a:off x="3578852" y="3133359"/>
            <a:ext cx="544530" cy="2619811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3027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Nuoli: Alas 49">
            <a:extLst>
              <a:ext uri="{FF2B5EF4-FFF2-40B4-BE49-F238E27FC236}">
                <a16:creationId xmlns:a16="http://schemas.microsoft.com/office/drawing/2014/main" id="{A1699968-C40D-3BB9-27AC-8436B6238C1D}"/>
              </a:ext>
            </a:extLst>
          </p:cNvPr>
          <p:cNvSpPr/>
          <p:nvPr/>
        </p:nvSpPr>
        <p:spPr>
          <a:xfrm>
            <a:off x="5175608" y="3113458"/>
            <a:ext cx="544530" cy="2619811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3027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Nuoli: Alas 51">
            <a:extLst>
              <a:ext uri="{FF2B5EF4-FFF2-40B4-BE49-F238E27FC236}">
                <a16:creationId xmlns:a16="http://schemas.microsoft.com/office/drawing/2014/main" id="{AA9323BB-9057-A774-04E3-2E6B49EC6F75}"/>
              </a:ext>
            </a:extLst>
          </p:cNvPr>
          <p:cNvSpPr/>
          <p:nvPr/>
        </p:nvSpPr>
        <p:spPr>
          <a:xfrm>
            <a:off x="8522267" y="3113458"/>
            <a:ext cx="544530" cy="2619811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3027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Nuoli: Alas 50">
            <a:extLst>
              <a:ext uri="{FF2B5EF4-FFF2-40B4-BE49-F238E27FC236}">
                <a16:creationId xmlns:a16="http://schemas.microsoft.com/office/drawing/2014/main" id="{42AA9080-5C3F-6468-C3B4-A21D8DDF3917}"/>
              </a:ext>
            </a:extLst>
          </p:cNvPr>
          <p:cNvSpPr/>
          <p:nvPr/>
        </p:nvSpPr>
        <p:spPr>
          <a:xfrm>
            <a:off x="6838384" y="3113458"/>
            <a:ext cx="544530" cy="2619811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3027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7ADC1B6E-7659-D016-5C90-2E7A5A700F3D}"/>
              </a:ext>
            </a:extLst>
          </p:cNvPr>
          <p:cNvSpPr/>
          <p:nvPr/>
        </p:nvSpPr>
        <p:spPr>
          <a:xfrm>
            <a:off x="2291246" y="869613"/>
            <a:ext cx="8147406" cy="67996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VANTAAN JA KERAVAN HYVINVOINTIALUEEN ALUEELLINEN HYVINVOINTIKERTOMUS JA -SUUNNITELMA 2026-2030</a:t>
            </a: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" name="Suorakulmio: Pyöristetyt kulmat 12">
            <a:extLst>
              <a:ext uri="{FF2B5EF4-FFF2-40B4-BE49-F238E27FC236}">
                <a16:creationId xmlns:a16="http://schemas.microsoft.com/office/drawing/2014/main" id="{F2133F59-7846-09EF-3A9C-95FED2DBF905}"/>
              </a:ext>
            </a:extLst>
          </p:cNvPr>
          <p:cNvSpPr/>
          <p:nvPr/>
        </p:nvSpPr>
        <p:spPr>
          <a:xfrm>
            <a:off x="6327652" y="3366631"/>
            <a:ext cx="1553400" cy="62114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Lähisuhdeväkivallan ehkäisytyön toimintasuunnitelma</a:t>
            </a:r>
          </a:p>
        </p:txBody>
      </p:sp>
      <p:sp>
        <p:nvSpPr>
          <p:cNvPr id="27" name="Suorakulmio 26">
            <a:extLst>
              <a:ext uri="{FF2B5EF4-FFF2-40B4-BE49-F238E27FC236}">
                <a16:creationId xmlns:a16="http://schemas.microsoft.com/office/drawing/2014/main" id="{F7821EFE-41CB-F005-04B4-B42100278B82}"/>
              </a:ext>
            </a:extLst>
          </p:cNvPr>
          <p:cNvSpPr/>
          <p:nvPr/>
        </p:nvSpPr>
        <p:spPr>
          <a:xfrm>
            <a:off x="2280374" y="5611807"/>
            <a:ext cx="8163417" cy="612491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3027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Lasten ja nuorten hyvinvointisuunnitelma</a:t>
            </a:r>
            <a:b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3027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3027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(ml. alueellinen opiskeluhuoltosuunnitelma ja alueellinen neuvolasuunnitelma)</a:t>
            </a:r>
          </a:p>
        </p:txBody>
      </p:sp>
      <p:sp>
        <p:nvSpPr>
          <p:cNvPr id="28" name="Suorakulmio 27">
            <a:extLst>
              <a:ext uri="{FF2B5EF4-FFF2-40B4-BE49-F238E27FC236}">
                <a16:creationId xmlns:a16="http://schemas.microsoft.com/office/drawing/2014/main" id="{EEE51D49-95E2-76C3-441A-2CFB918F0EA9}"/>
              </a:ext>
            </a:extLst>
          </p:cNvPr>
          <p:cNvSpPr/>
          <p:nvPr/>
        </p:nvSpPr>
        <p:spPr>
          <a:xfrm>
            <a:off x="2280374" y="5033635"/>
            <a:ext cx="8141667" cy="402311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3027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Työikäisten hyvinvointisuunnitelma</a:t>
            </a:r>
            <a:endParaRPr kumimoji="0" lang="fi-FI" sz="1400" b="0" i="0" u="none" strike="noStrike" kern="1200" cap="none" spc="0" normalizeH="0" baseline="0" noProof="0">
              <a:ln>
                <a:noFill/>
              </a:ln>
              <a:solidFill>
                <a:srgbClr val="302783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B0B2C118-503E-8B25-739D-0CF9443B8C6A}"/>
              </a:ext>
            </a:extLst>
          </p:cNvPr>
          <p:cNvSpPr/>
          <p:nvPr/>
        </p:nvSpPr>
        <p:spPr>
          <a:xfrm>
            <a:off x="2291247" y="4522810"/>
            <a:ext cx="8141669" cy="402311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3027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Ikääntyneiden hyvinvointisuunnitelma</a:t>
            </a:r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503958EF-827D-A957-8FD9-5154C81B1784}"/>
              </a:ext>
            </a:extLst>
          </p:cNvPr>
          <p:cNvGrpSpPr/>
          <p:nvPr/>
        </p:nvGrpSpPr>
        <p:grpSpPr>
          <a:xfrm>
            <a:off x="3054871" y="2125682"/>
            <a:ext cx="1510205" cy="981633"/>
            <a:chOff x="4847978" y="1407"/>
            <a:chExt cx="1510205" cy="981633"/>
          </a:xfrm>
        </p:grpSpPr>
        <p:sp>
          <p:nvSpPr>
            <p:cNvPr id="21" name="Suorakulmio: Pyöristetyt kulmat 20">
              <a:extLst>
                <a:ext uri="{FF2B5EF4-FFF2-40B4-BE49-F238E27FC236}">
                  <a16:creationId xmlns:a16="http://schemas.microsoft.com/office/drawing/2014/main" id="{EB397455-23C4-DEB8-FA3F-80410FBFF6D5}"/>
                </a:ext>
              </a:extLst>
            </p:cNvPr>
            <p:cNvSpPr/>
            <p:nvPr/>
          </p:nvSpPr>
          <p:spPr>
            <a:xfrm>
              <a:off x="4847978" y="1407"/>
              <a:ext cx="1510205" cy="981633"/>
            </a:xfrm>
            <a:prstGeom prst="roundRect">
              <a:avLst/>
            </a:prstGeom>
            <a:solidFill>
              <a:srgbClr val="76CBF3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Suorakulmio: Pyöristetyt kulmat 4">
              <a:extLst>
                <a:ext uri="{FF2B5EF4-FFF2-40B4-BE49-F238E27FC236}">
                  <a16:creationId xmlns:a16="http://schemas.microsoft.com/office/drawing/2014/main" id="{59F68253-8251-D58E-D7CE-AABA357DC359}"/>
                </a:ext>
              </a:extLst>
            </p:cNvPr>
            <p:cNvSpPr txBox="1"/>
            <p:nvPr/>
          </p:nvSpPr>
          <p:spPr>
            <a:xfrm>
              <a:off x="4895897" y="49326"/>
              <a:ext cx="1414367" cy="885795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  <a:effectLst/>
          </p:spPr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marR="0" lvl="0" indent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Mielen hyvinvoinnin parantaminen</a:t>
              </a:r>
            </a:p>
          </p:txBody>
        </p:sp>
      </p:grpSp>
      <p:grpSp>
        <p:nvGrpSpPr>
          <p:cNvPr id="33" name="Ryhmä 32">
            <a:extLst>
              <a:ext uri="{FF2B5EF4-FFF2-40B4-BE49-F238E27FC236}">
                <a16:creationId xmlns:a16="http://schemas.microsoft.com/office/drawing/2014/main" id="{087397F6-E239-FEAC-B7EC-94745BA34EA6}"/>
              </a:ext>
            </a:extLst>
          </p:cNvPr>
          <p:cNvGrpSpPr/>
          <p:nvPr/>
        </p:nvGrpSpPr>
        <p:grpSpPr>
          <a:xfrm>
            <a:off x="4696500" y="2125682"/>
            <a:ext cx="1510205" cy="981633"/>
            <a:chOff x="6714769" y="1357709"/>
            <a:chExt cx="1510205" cy="981633"/>
          </a:xfrm>
        </p:grpSpPr>
        <p:sp>
          <p:nvSpPr>
            <p:cNvPr id="34" name="Suorakulmio: Pyöristetyt kulmat 33">
              <a:extLst>
                <a:ext uri="{FF2B5EF4-FFF2-40B4-BE49-F238E27FC236}">
                  <a16:creationId xmlns:a16="http://schemas.microsoft.com/office/drawing/2014/main" id="{9D1DC998-6ECD-C497-A8F7-344FC6AB940A}"/>
                </a:ext>
              </a:extLst>
            </p:cNvPr>
            <p:cNvSpPr/>
            <p:nvPr/>
          </p:nvSpPr>
          <p:spPr>
            <a:xfrm>
              <a:off x="6714769" y="1357709"/>
              <a:ext cx="1510205" cy="981633"/>
            </a:xfrm>
            <a:prstGeom prst="roundRect">
              <a:avLst/>
            </a:prstGeom>
            <a:solidFill>
              <a:srgbClr val="00983A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Suorakulmio: Pyöristetyt kulmat 4">
              <a:extLst>
                <a:ext uri="{FF2B5EF4-FFF2-40B4-BE49-F238E27FC236}">
                  <a16:creationId xmlns:a16="http://schemas.microsoft.com/office/drawing/2014/main" id="{3E3D21DA-2501-3314-A80C-DE0EDC9F90F6}"/>
                </a:ext>
              </a:extLst>
            </p:cNvPr>
            <p:cNvSpPr txBox="1"/>
            <p:nvPr/>
          </p:nvSpPr>
          <p:spPr>
            <a:xfrm>
              <a:off x="6762688" y="1405628"/>
              <a:ext cx="1414367" cy="885795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  <a:effectLst/>
          </p:spPr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marR="0" lvl="0" indent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Terveellisten elintapojen vahvistaminen</a:t>
              </a:r>
              <a:endPara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endParaRPr>
            </a:p>
          </p:txBody>
        </p:sp>
      </p:grpSp>
      <p:grpSp>
        <p:nvGrpSpPr>
          <p:cNvPr id="37" name="Ryhmä 36">
            <a:extLst>
              <a:ext uri="{FF2B5EF4-FFF2-40B4-BE49-F238E27FC236}">
                <a16:creationId xmlns:a16="http://schemas.microsoft.com/office/drawing/2014/main" id="{F2AEB96F-D54F-9F2C-E369-3F4A17E73F91}"/>
              </a:ext>
            </a:extLst>
          </p:cNvPr>
          <p:cNvGrpSpPr/>
          <p:nvPr/>
        </p:nvGrpSpPr>
        <p:grpSpPr>
          <a:xfrm>
            <a:off x="6352159" y="2118675"/>
            <a:ext cx="1510205" cy="981633"/>
            <a:chOff x="6001718" y="3552253"/>
            <a:chExt cx="1510205" cy="981633"/>
          </a:xfrm>
        </p:grpSpPr>
        <p:sp>
          <p:nvSpPr>
            <p:cNvPr id="38" name="Suorakulmio: Pyöristetyt kulmat 37">
              <a:extLst>
                <a:ext uri="{FF2B5EF4-FFF2-40B4-BE49-F238E27FC236}">
                  <a16:creationId xmlns:a16="http://schemas.microsoft.com/office/drawing/2014/main" id="{DD1543FA-E1C4-7E29-977B-2699B61320E6}"/>
                </a:ext>
              </a:extLst>
            </p:cNvPr>
            <p:cNvSpPr/>
            <p:nvPr/>
          </p:nvSpPr>
          <p:spPr>
            <a:xfrm>
              <a:off x="6001718" y="3552253"/>
              <a:ext cx="1510205" cy="981633"/>
            </a:xfrm>
            <a:prstGeom prst="roundRect">
              <a:avLst/>
            </a:prstGeom>
            <a:solidFill>
              <a:srgbClr val="74B72B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Suorakulmio: Pyöristetyt kulmat 4">
              <a:extLst>
                <a:ext uri="{FF2B5EF4-FFF2-40B4-BE49-F238E27FC236}">
                  <a16:creationId xmlns:a16="http://schemas.microsoft.com/office/drawing/2014/main" id="{AC18F1F8-028E-F877-2411-24BC790AFF50}"/>
                </a:ext>
              </a:extLst>
            </p:cNvPr>
            <p:cNvSpPr txBox="1"/>
            <p:nvPr/>
          </p:nvSpPr>
          <p:spPr>
            <a:xfrm>
              <a:off x="6049637" y="3600172"/>
              <a:ext cx="1414367" cy="885795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  <a:effectLst/>
          </p:spPr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marR="0" lvl="0" indent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Turvallisuuden tunteen lisääminen</a:t>
              </a:r>
            </a:p>
          </p:txBody>
        </p:sp>
      </p:grpSp>
      <p:grpSp>
        <p:nvGrpSpPr>
          <p:cNvPr id="43" name="Ryhmä 42">
            <a:extLst>
              <a:ext uri="{FF2B5EF4-FFF2-40B4-BE49-F238E27FC236}">
                <a16:creationId xmlns:a16="http://schemas.microsoft.com/office/drawing/2014/main" id="{8EEC0859-87FF-1D89-62C4-C5B1ACB13A42}"/>
              </a:ext>
            </a:extLst>
          </p:cNvPr>
          <p:cNvGrpSpPr/>
          <p:nvPr/>
        </p:nvGrpSpPr>
        <p:grpSpPr>
          <a:xfrm>
            <a:off x="8036041" y="2126235"/>
            <a:ext cx="1510205" cy="981633"/>
            <a:chOff x="3694238" y="3552253"/>
            <a:chExt cx="1510205" cy="981633"/>
          </a:xfrm>
        </p:grpSpPr>
        <p:sp>
          <p:nvSpPr>
            <p:cNvPr id="44" name="Suorakulmio: Pyöristetyt kulmat 43">
              <a:extLst>
                <a:ext uri="{FF2B5EF4-FFF2-40B4-BE49-F238E27FC236}">
                  <a16:creationId xmlns:a16="http://schemas.microsoft.com/office/drawing/2014/main" id="{710962F3-E14D-FB35-8288-25E58540AF8A}"/>
                </a:ext>
              </a:extLst>
            </p:cNvPr>
            <p:cNvSpPr/>
            <p:nvPr/>
          </p:nvSpPr>
          <p:spPr>
            <a:xfrm>
              <a:off x="3694238" y="3552253"/>
              <a:ext cx="1510205" cy="981633"/>
            </a:xfrm>
            <a:prstGeom prst="roundRect">
              <a:avLst/>
            </a:prstGeom>
            <a:solidFill>
              <a:srgbClr val="E6007E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Suorakulmio: Pyöristetyt kulmat 4">
              <a:extLst>
                <a:ext uri="{FF2B5EF4-FFF2-40B4-BE49-F238E27FC236}">
                  <a16:creationId xmlns:a16="http://schemas.microsoft.com/office/drawing/2014/main" id="{FFAE2397-3B18-9754-E6F6-4F02EDB43EFD}"/>
                </a:ext>
              </a:extLst>
            </p:cNvPr>
            <p:cNvSpPr txBox="1"/>
            <p:nvPr/>
          </p:nvSpPr>
          <p:spPr>
            <a:xfrm>
              <a:off x="3742157" y="3600172"/>
              <a:ext cx="1414367" cy="885795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  <a:effectLst/>
          </p:spPr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marR="0" lvl="0" indent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Työ- ja toimintakyvyn vahvistaminen</a:t>
              </a:r>
              <a:endPara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endParaRPr>
            </a:p>
          </p:txBody>
        </p:sp>
      </p:grpSp>
      <p:sp>
        <p:nvSpPr>
          <p:cNvPr id="7" name="Suorakulmio: Pyöristetyt kulmat 10">
            <a:extLst>
              <a:ext uri="{FF2B5EF4-FFF2-40B4-BE49-F238E27FC236}">
                <a16:creationId xmlns:a16="http://schemas.microsoft.com/office/drawing/2014/main" id="{289E5DC2-64D9-A2BA-952B-14E90454A0E7}"/>
              </a:ext>
            </a:extLst>
          </p:cNvPr>
          <p:cNvSpPr/>
          <p:nvPr/>
        </p:nvSpPr>
        <p:spPr>
          <a:xfrm>
            <a:off x="4668277" y="3366457"/>
            <a:ext cx="1510205" cy="60094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Ehkäisevän päihdetyön suunnitelma</a:t>
            </a: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54" name="Tekstiruutu 53">
            <a:extLst>
              <a:ext uri="{FF2B5EF4-FFF2-40B4-BE49-F238E27FC236}">
                <a16:creationId xmlns:a16="http://schemas.microsoft.com/office/drawing/2014/main" id="{DAC7D6F6-90A0-C7AA-4C09-5AFA3AB6BC40}"/>
              </a:ext>
            </a:extLst>
          </p:cNvPr>
          <p:cNvSpPr txBox="1"/>
          <p:nvPr/>
        </p:nvSpPr>
        <p:spPr>
          <a:xfrm>
            <a:off x="583835" y="1263838"/>
            <a:ext cx="1491740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Muut alueelliset ohjelmat ja suunnitelmat mm.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Osallisuus- ja yhdenvertaisuus</a:t>
            </a: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ohjelma</a:t>
            </a:r>
          </a:p>
        </p:txBody>
      </p:sp>
      <p:sp>
        <p:nvSpPr>
          <p:cNvPr id="55" name="Tekstiruutu 54">
            <a:extLst>
              <a:ext uri="{FF2B5EF4-FFF2-40B4-BE49-F238E27FC236}">
                <a16:creationId xmlns:a16="http://schemas.microsoft.com/office/drawing/2014/main" id="{80F6EF87-3726-2A8C-DA53-5BD48C6607F6}"/>
              </a:ext>
            </a:extLst>
          </p:cNvPr>
          <p:cNvSpPr txBox="1"/>
          <p:nvPr/>
        </p:nvSpPr>
        <p:spPr>
          <a:xfrm>
            <a:off x="566611" y="2577144"/>
            <a:ext cx="1505399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Kaupunkien ohjelmat ja suunnitelmat</a:t>
            </a:r>
          </a:p>
        </p:txBody>
      </p:sp>
      <p:sp>
        <p:nvSpPr>
          <p:cNvPr id="56" name="Suorakulmio: Pyöristetyt kulmat 55">
            <a:extLst>
              <a:ext uri="{FF2B5EF4-FFF2-40B4-BE49-F238E27FC236}">
                <a16:creationId xmlns:a16="http://schemas.microsoft.com/office/drawing/2014/main" id="{E5FBE8C5-A609-BDC0-9BA2-88F97B23C9C4}"/>
              </a:ext>
            </a:extLst>
          </p:cNvPr>
          <p:cNvSpPr/>
          <p:nvPr/>
        </p:nvSpPr>
        <p:spPr>
          <a:xfrm>
            <a:off x="2280374" y="341210"/>
            <a:ext cx="8147406" cy="528403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VAKEn</a:t>
            </a: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ja kaupunkien yhteiset strategiateemat: </a:t>
            </a:r>
            <a:b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Lasten ja nuorten hyvinvoinnin lisääminen, s</a:t>
            </a:r>
            <a:r>
              <a:rPr kumimoji="0" lang="fi-FI" sz="14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egregaation</a:t>
            </a: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ehkäisy ja työllisyyden tukeminen</a:t>
            </a:r>
            <a:endParaRPr kumimoji="0" lang="fi-FI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7" name="Tekstiruutu 56">
            <a:extLst>
              <a:ext uri="{FF2B5EF4-FFF2-40B4-BE49-F238E27FC236}">
                <a16:creationId xmlns:a16="http://schemas.microsoft.com/office/drawing/2014/main" id="{ABEED3E3-AE0C-6AB8-2464-8FE534213E9A}"/>
              </a:ext>
            </a:extLst>
          </p:cNvPr>
          <p:cNvSpPr txBox="1"/>
          <p:nvPr/>
        </p:nvSpPr>
        <p:spPr>
          <a:xfrm>
            <a:off x="9479538" y="942678"/>
            <a:ext cx="842432" cy="5232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HYTE-kerroin</a:t>
            </a:r>
          </a:p>
        </p:txBody>
      </p:sp>
      <p:sp>
        <p:nvSpPr>
          <p:cNvPr id="59" name="Tekstiruutu 58">
            <a:extLst>
              <a:ext uri="{FF2B5EF4-FFF2-40B4-BE49-F238E27FC236}">
                <a16:creationId xmlns:a16="http://schemas.microsoft.com/office/drawing/2014/main" id="{B79169E2-B29A-F96F-8800-19C9DD8DDCAB}"/>
              </a:ext>
            </a:extLst>
          </p:cNvPr>
          <p:cNvSpPr txBox="1"/>
          <p:nvPr/>
        </p:nvSpPr>
        <p:spPr>
          <a:xfrm>
            <a:off x="3065145" y="3020602"/>
            <a:ext cx="1502949" cy="292388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Tavoite</a:t>
            </a:r>
          </a:p>
        </p:txBody>
      </p:sp>
      <p:sp>
        <p:nvSpPr>
          <p:cNvPr id="60" name="Tekstiruutu 59">
            <a:extLst>
              <a:ext uri="{FF2B5EF4-FFF2-40B4-BE49-F238E27FC236}">
                <a16:creationId xmlns:a16="http://schemas.microsoft.com/office/drawing/2014/main" id="{2B9686BE-E65A-3F87-EF6F-0307C5094918}"/>
              </a:ext>
            </a:extLst>
          </p:cNvPr>
          <p:cNvSpPr txBox="1"/>
          <p:nvPr/>
        </p:nvSpPr>
        <p:spPr>
          <a:xfrm>
            <a:off x="4693011" y="3019634"/>
            <a:ext cx="1502949" cy="292388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Tavoite</a:t>
            </a:r>
          </a:p>
        </p:txBody>
      </p:sp>
      <p:sp>
        <p:nvSpPr>
          <p:cNvPr id="61" name="Tekstiruutu 60">
            <a:extLst>
              <a:ext uri="{FF2B5EF4-FFF2-40B4-BE49-F238E27FC236}">
                <a16:creationId xmlns:a16="http://schemas.microsoft.com/office/drawing/2014/main" id="{E43235C9-0A90-0074-C2A9-8D6FCA0AF5AF}"/>
              </a:ext>
            </a:extLst>
          </p:cNvPr>
          <p:cNvSpPr txBox="1"/>
          <p:nvPr/>
        </p:nvSpPr>
        <p:spPr>
          <a:xfrm>
            <a:off x="6359416" y="3016571"/>
            <a:ext cx="1502949" cy="292388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Tavoite</a:t>
            </a:r>
          </a:p>
        </p:txBody>
      </p:sp>
      <p:sp>
        <p:nvSpPr>
          <p:cNvPr id="62" name="Tekstiruutu 61">
            <a:extLst>
              <a:ext uri="{FF2B5EF4-FFF2-40B4-BE49-F238E27FC236}">
                <a16:creationId xmlns:a16="http://schemas.microsoft.com/office/drawing/2014/main" id="{B909417A-7F3B-DC27-94FF-9C6737582568}"/>
              </a:ext>
            </a:extLst>
          </p:cNvPr>
          <p:cNvSpPr txBox="1"/>
          <p:nvPr/>
        </p:nvSpPr>
        <p:spPr>
          <a:xfrm>
            <a:off x="8052939" y="3035409"/>
            <a:ext cx="1502949" cy="292388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Tavoite</a:t>
            </a:r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C61F36F0-FF22-4B80-806B-51851884513B}"/>
              </a:ext>
            </a:extLst>
          </p:cNvPr>
          <p:cNvSpPr/>
          <p:nvPr/>
        </p:nvSpPr>
        <p:spPr>
          <a:xfrm>
            <a:off x="2291246" y="4029179"/>
            <a:ext cx="8141669" cy="4023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>
                <a:solidFill>
                  <a:srgbClr val="302783"/>
                </a:solidFill>
                <a:latin typeface="Calibri" panose="020F0502020204030204"/>
              </a:rPr>
              <a:t>K</a:t>
            </a:r>
            <a:r>
              <a:rPr kumimoji="0" lang="fi-FI" sz="1400" b="0" i="0" u="none" strike="noStrike" kern="1200" cap="none" spc="0" normalizeH="0" baseline="0" noProof="0" err="1">
                <a:ln>
                  <a:noFill/>
                </a:ln>
                <a:solidFill>
                  <a:srgbClr val="3027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oko</a:t>
            </a: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3027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väestöä koskeva osuus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C6255A99-DCF6-C572-348F-0EE3087B5C58}"/>
              </a:ext>
            </a:extLst>
          </p:cNvPr>
          <p:cNvSpPr txBox="1"/>
          <p:nvPr/>
        </p:nvSpPr>
        <p:spPr>
          <a:xfrm>
            <a:off x="566611" y="3372272"/>
            <a:ext cx="1505399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HUSin</a:t>
            </a: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järjestöjen ja muiden toimijoiden ohjelmat ja suunnitelmat 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D6230A06-652B-C7CF-FBB7-A9489F220931}"/>
              </a:ext>
            </a:extLst>
          </p:cNvPr>
          <p:cNvSpPr txBox="1"/>
          <p:nvPr/>
        </p:nvSpPr>
        <p:spPr>
          <a:xfrm>
            <a:off x="2290929" y="1580910"/>
            <a:ext cx="8141669" cy="523220"/>
          </a:xfrm>
          <a:prstGeom prst="rect">
            <a:avLst/>
          </a:prstGeom>
          <a:noFill/>
          <a:ln w="19050">
            <a:solidFill>
              <a:srgbClr val="E6007E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Tuemme asukkaiden hyvinvointia ja terveyttä sekä kavennamme hyvinvointi- ja terveyseroja </a:t>
            </a:r>
            <a:br>
              <a:rPr kumimoji="0" lang="fi-FI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i-FI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seuraavien painopisteiden kautta: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03852FC0-C319-0770-5922-C4EE10034741}"/>
              </a:ext>
            </a:extLst>
          </p:cNvPr>
          <p:cNvSpPr txBox="1"/>
          <p:nvPr/>
        </p:nvSpPr>
        <p:spPr>
          <a:xfrm>
            <a:off x="583835" y="4536884"/>
            <a:ext cx="1505399" cy="156966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Lähisuhdeväkivallan ehkäisytyön toimintasuunnitelma jo hyväksytty ja alueellinen opiskeluhuolto-suunnitelma jo hyväksyttävänä</a:t>
            </a:r>
          </a:p>
        </p:txBody>
      </p:sp>
    </p:spTree>
    <p:extLst>
      <p:ext uri="{BB962C8B-B14F-4D97-AF65-F5344CB8AC3E}">
        <p14:creationId xmlns:p14="http://schemas.microsoft.com/office/powerpoint/2010/main" val="1990213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B2C7D5-97E1-6B06-CA32-AB7099D30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uorakulmio 44">
            <a:extLst>
              <a:ext uri="{FF2B5EF4-FFF2-40B4-BE49-F238E27FC236}">
                <a16:creationId xmlns:a16="http://schemas.microsoft.com/office/drawing/2014/main" id="{EF1294DE-9133-DE0E-1961-222822CF3B96}"/>
              </a:ext>
            </a:extLst>
          </p:cNvPr>
          <p:cNvSpPr/>
          <p:nvPr/>
        </p:nvSpPr>
        <p:spPr>
          <a:xfrm>
            <a:off x="3242391" y="2590779"/>
            <a:ext cx="8586416" cy="16860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3027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uora nuoliyhdysviiva 8">
            <a:extLst>
              <a:ext uri="{FF2B5EF4-FFF2-40B4-BE49-F238E27FC236}">
                <a16:creationId xmlns:a16="http://schemas.microsoft.com/office/drawing/2014/main" id="{9EAEED12-D545-64AC-B32F-FE8444D11005}"/>
              </a:ext>
            </a:extLst>
          </p:cNvPr>
          <p:cNvCxnSpPr>
            <a:cxnSpLocks/>
          </p:cNvCxnSpPr>
          <p:nvPr/>
        </p:nvCxnSpPr>
        <p:spPr>
          <a:xfrm>
            <a:off x="6263718" y="3537710"/>
            <a:ext cx="4328938" cy="0"/>
          </a:xfrm>
          <a:prstGeom prst="straightConnector1">
            <a:avLst/>
          </a:prstGeom>
          <a:ln w="762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orakulmio 24">
            <a:extLst>
              <a:ext uri="{FF2B5EF4-FFF2-40B4-BE49-F238E27FC236}">
                <a16:creationId xmlns:a16="http://schemas.microsoft.com/office/drawing/2014/main" id="{73B51252-CE0B-FC80-B234-FC3AEE8F807B}"/>
              </a:ext>
            </a:extLst>
          </p:cNvPr>
          <p:cNvSpPr/>
          <p:nvPr/>
        </p:nvSpPr>
        <p:spPr>
          <a:xfrm>
            <a:off x="8964618" y="2636287"/>
            <a:ext cx="1368000" cy="158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HYVÄKSYMINEN</a:t>
            </a: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" name="Tasakylkinen kolmio 16">
            <a:extLst>
              <a:ext uri="{FF2B5EF4-FFF2-40B4-BE49-F238E27FC236}">
                <a16:creationId xmlns:a16="http://schemas.microsoft.com/office/drawing/2014/main" id="{FDB4AF30-0F00-7281-DD54-63BD5FB86B44}"/>
              </a:ext>
            </a:extLst>
          </p:cNvPr>
          <p:cNvSpPr/>
          <p:nvPr/>
        </p:nvSpPr>
        <p:spPr>
          <a:xfrm rot="5400000">
            <a:off x="2252747" y="3979008"/>
            <a:ext cx="1468974" cy="477297"/>
          </a:xfrm>
          <a:prstGeom prst="triangle">
            <a:avLst/>
          </a:prstGeom>
          <a:solidFill>
            <a:schemeClr val="accent4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>
              <a:ln>
                <a:noFill/>
              </a:ln>
              <a:solidFill>
                <a:srgbClr val="3027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B0659AF9-1979-E5EC-AD55-449362208E6E}"/>
              </a:ext>
            </a:extLst>
          </p:cNvPr>
          <p:cNvSpPr/>
          <p:nvPr/>
        </p:nvSpPr>
        <p:spPr>
          <a:xfrm>
            <a:off x="6070184" y="2648541"/>
            <a:ext cx="1490125" cy="158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TAVOITTEET JA TOIMENPITEET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73C085FB-1FFE-5D50-643C-BD16B1A4C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194" y="401911"/>
            <a:ext cx="10515600" cy="787262"/>
          </a:xfrm>
        </p:spPr>
        <p:txBody>
          <a:bodyPr>
            <a:noAutofit/>
          </a:bodyPr>
          <a:lstStyle/>
          <a:p>
            <a:r>
              <a:rPr lang="fi-FI" sz="2400" b="1">
                <a:solidFill>
                  <a:schemeClr val="tx2"/>
                </a:solidFill>
              </a:rPr>
              <a:t>Hyvinvointikertomus ja -suunnitelma rakentuvat vaiheittain</a:t>
            </a:r>
            <a:br>
              <a:rPr lang="fi-FI" sz="3600" b="1"/>
            </a:br>
            <a:r>
              <a:rPr lang="fi-FI" sz="3600" b="1"/>
              <a:t>V</a:t>
            </a:r>
            <a:r>
              <a:rPr lang="fi-FI" sz="3600" b="1">
                <a:latin typeface="Calibri"/>
                <a:cs typeface="Calibri"/>
              </a:rPr>
              <a:t>almisteluaikataulu</a:t>
            </a:r>
            <a:endParaRPr lang="fi-FI" sz="3600" b="1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10E3A1C7-D4D0-CB54-AF25-1D1E845C1BD4}"/>
              </a:ext>
            </a:extLst>
          </p:cNvPr>
          <p:cNvSpPr/>
          <p:nvPr/>
        </p:nvSpPr>
        <p:spPr>
          <a:xfrm>
            <a:off x="1822529" y="3495075"/>
            <a:ext cx="1179691" cy="2386050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YHDESSÄ TUNNISTETUT ILMIÖT, HUOLENAIHEET JA VAHVUUDET SEKÄ TARPEET</a:t>
            </a:r>
          </a:p>
        </p:txBody>
      </p:sp>
      <p:sp>
        <p:nvSpPr>
          <p:cNvPr id="12" name="Oikea aaltosulje 11">
            <a:extLst>
              <a:ext uri="{FF2B5EF4-FFF2-40B4-BE49-F238E27FC236}">
                <a16:creationId xmlns:a16="http://schemas.microsoft.com/office/drawing/2014/main" id="{C770EDDE-167F-7E5E-D332-ECF2680E79E1}"/>
              </a:ext>
            </a:extLst>
          </p:cNvPr>
          <p:cNvSpPr/>
          <p:nvPr/>
        </p:nvSpPr>
        <p:spPr>
          <a:xfrm rot="16200000">
            <a:off x="2178570" y="2826672"/>
            <a:ext cx="416135" cy="83192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4D576338-254B-1E55-F77B-25FFAB076939}"/>
              </a:ext>
            </a:extLst>
          </p:cNvPr>
          <p:cNvSpPr/>
          <p:nvPr/>
        </p:nvSpPr>
        <p:spPr>
          <a:xfrm>
            <a:off x="1781928" y="2131445"/>
            <a:ext cx="1248989" cy="8961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Haasteiden ja tarpeiden kirkastaminen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Nostot strategiatyöhön</a:t>
            </a:r>
          </a:p>
        </p:txBody>
      </p:sp>
      <p:sp>
        <p:nvSpPr>
          <p:cNvPr id="24" name="Suorakulmio 23">
            <a:extLst>
              <a:ext uri="{FF2B5EF4-FFF2-40B4-BE49-F238E27FC236}">
                <a16:creationId xmlns:a16="http://schemas.microsoft.com/office/drawing/2014/main" id="{6EDBF32B-C4D9-3E58-FE34-198C509869B7}"/>
              </a:ext>
            </a:extLst>
          </p:cNvPr>
          <p:cNvSpPr/>
          <p:nvPr/>
        </p:nvSpPr>
        <p:spPr>
          <a:xfrm>
            <a:off x="3248245" y="2160009"/>
            <a:ext cx="8580561" cy="4319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Alueellinen ja ikäryhmäkohtaiset hyvinvointisuunnitelmat</a:t>
            </a:r>
            <a:endParaRPr kumimoji="0" lang="fi-FI" sz="3200" b="1" i="0" u="none" strike="noStrike" kern="1200" cap="none" spc="0" normalizeH="0" baseline="0" noProof="0">
              <a:ln>
                <a:noFill/>
              </a:ln>
              <a:solidFill>
                <a:srgbClr val="3027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ikea aaltosulje 25">
            <a:extLst>
              <a:ext uri="{FF2B5EF4-FFF2-40B4-BE49-F238E27FC236}">
                <a16:creationId xmlns:a16="http://schemas.microsoft.com/office/drawing/2014/main" id="{BCE25F8C-D5E5-1D47-617A-754BDD2FFD9D}"/>
              </a:ext>
            </a:extLst>
          </p:cNvPr>
          <p:cNvSpPr/>
          <p:nvPr/>
        </p:nvSpPr>
        <p:spPr>
          <a:xfrm>
            <a:off x="1382785" y="2283540"/>
            <a:ext cx="403149" cy="3444687"/>
          </a:xfrm>
          <a:prstGeom prst="rightBrace">
            <a:avLst>
              <a:gd name="adj1" fmla="val 8333"/>
              <a:gd name="adj2" fmla="val 4230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B6856381-B6BA-3862-F1E6-F9A8E42A8BFB}"/>
              </a:ext>
            </a:extLst>
          </p:cNvPr>
          <p:cNvSpPr/>
          <p:nvPr/>
        </p:nvSpPr>
        <p:spPr>
          <a:xfrm>
            <a:off x="363194" y="2135200"/>
            <a:ext cx="1136153" cy="3745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HYTE-</a:t>
            </a:r>
            <a:r>
              <a:rPr kumimoji="0" lang="en-US" sz="105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raportti</a:t>
            </a: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+ </a:t>
            </a:r>
            <a:r>
              <a:rPr kumimoji="0" lang="en-US" sz="105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muu</a:t>
            </a: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05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mahdollinen</a:t>
            </a: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HYTE-</a:t>
            </a:r>
            <a:r>
              <a:rPr kumimoji="0" lang="en-US" sz="105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tieto</a:t>
            </a: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32" name="Ryhmä 31">
            <a:extLst>
              <a:ext uri="{FF2B5EF4-FFF2-40B4-BE49-F238E27FC236}">
                <a16:creationId xmlns:a16="http://schemas.microsoft.com/office/drawing/2014/main" id="{6920DA67-337F-1F75-E476-9F9CAECEE11A}"/>
              </a:ext>
            </a:extLst>
          </p:cNvPr>
          <p:cNvGrpSpPr/>
          <p:nvPr/>
        </p:nvGrpSpPr>
        <p:grpSpPr>
          <a:xfrm>
            <a:off x="105455" y="1515783"/>
            <a:ext cx="7454855" cy="267978"/>
            <a:chOff x="563611" y="1905287"/>
            <a:chExt cx="6782381" cy="267978"/>
          </a:xfrm>
        </p:grpSpPr>
        <p:sp>
          <p:nvSpPr>
            <p:cNvPr id="2" name="Suorakulmio 1">
              <a:extLst>
                <a:ext uri="{FF2B5EF4-FFF2-40B4-BE49-F238E27FC236}">
                  <a16:creationId xmlns:a16="http://schemas.microsoft.com/office/drawing/2014/main" id="{2E40C735-377F-BA16-93AA-CF2A71F25BD4}"/>
                </a:ext>
              </a:extLst>
            </p:cNvPr>
            <p:cNvSpPr/>
            <p:nvPr/>
          </p:nvSpPr>
          <p:spPr>
            <a:xfrm>
              <a:off x="563611" y="1905287"/>
              <a:ext cx="5359482" cy="264936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100" b="0" i="0" u="none" strike="noStrike" kern="1200" cap="none" spc="0" normalizeH="0" baseline="0" noProof="0">
                  <a:ln>
                    <a:noFill/>
                  </a:ln>
                  <a:solidFill>
                    <a:srgbClr val="30278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Maalis-joulukuu 2025</a:t>
              </a:r>
            </a:p>
          </p:txBody>
        </p:sp>
        <p:sp>
          <p:nvSpPr>
            <p:cNvPr id="28" name="Suorakulmio 27">
              <a:extLst>
                <a:ext uri="{FF2B5EF4-FFF2-40B4-BE49-F238E27FC236}">
                  <a16:creationId xmlns:a16="http://schemas.microsoft.com/office/drawing/2014/main" id="{C4E30DF9-959B-8228-E686-1B6853884976}"/>
                </a:ext>
              </a:extLst>
            </p:cNvPr>
            <p:cNvSpPr/>
            <p:nvPr/>
          </p:nvSpPr>
          <p:spPr>
            <a:xfrm>
              <a:off x="5990285" y="1905287"/>
              <a:ext cx="1355707" cy="267978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100" b="0" i="0" u="none" strike="noStrike" kern="1200" cap="none" spc="0" normalizeH="0" baseline="0" noProof="0">
                  <a:ln>
                    <a:noFill/>
                  </a:ln>
                  <a:solidFill>
                    <a:srgbClr val="30278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Tammi-maaliskuu</a:t>
              </a:r>
            </a:p>
          </p:txBody>
        </p:sp>
      </p:grpSp>
      <p:sp>
        <p:nvSpPr>
          <p:cNvPr id="36" name="Suorakulmio 35">
            <a:extLst>
              <a:ext uri="{FF2B5EF4-FFF2-40B4-BE49-F238E27FC236}">
                <a16:creationId xmlns:a16="http://schemas.microsoft.com/office/drawing/2014/main" id="{7DF62370-A56F-15CE-4276-D7274DD90CC1}"/>
              </a:ext>
            </a:extLst>
          </p:cNvPr>
          <p:cNvSpPr/>
          <p:nvPr/>
        </p:nvSpPr>
        <p:spPr>
          <a:xfrm>
            <a:off x="4808330" y="2649775"/>
            <a:ext cx="1188000" cy="158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PAINOPISTEET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1" name="Suorakulmio 30">
            <a:extLst>
              <a:ext uri="{FF2B5EF4-FFF2-40B4-BE49-F238E27FC236}">
                <a16:creationId xmlns:a16="http://schemas.microsoft.com/office/drawing/2014/main" id="{67E72728-D656-4CE6-4B76-714918C48FB7}"/>
              </a:ext>
            </a:extLst>
          </p:cNvPr>
          <p:cNvSpPr/>
          <p:nvPr/>
        </p:nvSpPr>
        <p:spPr>
          <a:xfrm>
            <a:off x="7648291" y="1522666"/>
            <a:ext cx="1228877" cy="26493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srgbClr val="3027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Huhti-kesäkuu</a:t>
            </a:r>
          </a:p>
        </p:txBody>
      </p:sp>
      <p:sp>
        <p:nvSpPr>
          <p:cNvPr id="3" name="Suorakulmio 35">
            <a:extLst>
              <a:ext uri="{FF2B5EF4-FFF2-40B4-BE49-F238E27FC236}">
                <a16:creationId xmlns:a16="http://schemas.microsoft.com/office/drawing/2014/main" id="{F3AF7ADB-DBBA-1C96-E0DA-881C529B4FA2}"/>
              </a:ext>
            </a:extLst>
          </p:cNvPr>
          <p:cNvSpPr/>
          <p:nvPr/>
        </p:nvSpPr>
        <p:spPr>
          <a:xfrm>
            <a:off x="3402476" y="2635181"/>
            <a:ext cx="1332000" cy="158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HYVINVOINTI-KERTOMUKSEN VALMISTELU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Suorakulmio 24">
            <a:extLst>
              <a:ext uri="{FF2B5EF4-FFF2-40B4-BE49-F238E27FC236}">
                <a16:creationId xmlns:a16="http://schemas.microsoft.com/office/drawing/2014/main" id="{19F2F819-40E5-4ED3-EC0A-31F25C0E7C38}"/>
              </a:ext>
            </a:extLst>
          </p:cNvPr>
          <p:cNvSpPr/>
          <p:nvPr/>
        </p:nvSpPr>
        <p:spPr>
          <a:xfrm>
            <a:off x="7653168" y="2649098"/>
            <a:ext cx="1224000" cy="158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LAUSUNTO-KIERROS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VIIMEISTELY</a:t>
            </a:r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C9C47182-0E73-4D5A-F79B-0396FA8B8EF1}"/>
              </a:ext>
            </a:extLst>
          </p:cNvPr>
          <p:cNvSpPr/>
          <p:nvPr/>
        </p:nvSpPr>
        <p:spPr>
          <a:xfrm>
            <a:off x="8964618" y="1522273"/>
            <a:ext cx="1368000" cy="26493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srgbClr val="3027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Elo-syyskuu</a:t>
            </a:r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B471BDAD-FEE4-A60A-FBCF-7CA1380A65B0}"/>
              </a:ext>
            </a:extLst>
          </p:cNvPr>
          <p:cNvSpPr/>
          <p:nvPr/>
        </p:nvSpPr>
        <p:spPr>
          <a:xfrm>
            <a:off x="10515051" y="2648541"/>
            <a:ext cx="1224000" cy="1584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TOIMEEN-PANO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0" name="Suorakulmio 39">
            <a:extLst>
              <a:ext uri="{FF2B5EF4-FFF2-40B4-BE49-F238E27FC236}">
                <a16:creationId xmlns:a16="http://schemas.microsoft.com/office/drawing/2014/main" id="{CEDA08E5-53A1-35A4-1C99-2C5E46675334}"/>
              </a:ext>
            </a:extLst>
          </p:cNvPr>
          <p:cNvSpPr/>
          <p:nvPr/>
        </p:nvSpPr>
        <p:spPr>
          <a:xfrm>
            <a:off x="10510174" y="1522272"/>
            <a:ext cx="1228877" cy="26404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srgbClr val="3027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Lokakuu </a:t>
            </a: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srgbClr val="3027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</a:t>
            </a:r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srgbClr val="3027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kstiruutu 40">
            <a:extLst>
              <a:ext uri="{FF2B5EF4-FFF2-40B4-BE49-F238E27FC236}">
                <a16:creationId xmlns:a16="http://schemas.microsoft.com/office/drawing/2014/main" id="{7B9134A7-FED8-BED3-445D-4C721F1B91C0}"/>
              </a:ext>
            </a:extLst>
          </p:cNvPr>
          <p:cNvSpPr txBox="1"/>
          <p:nvPr/>
        </p:nvSpPr>
        <p:spPr>
          <a:xfrm>
            <a:off x="2410786" y="1106880"/>
            <a:ext cx="991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2025</a:t>
            </a:r>
          </a:p>
        </p:txBody>
      </p:sp>
      <p:sp>
        <p:nvSpPr>
          <p:cNvPr id="42" name="Tekstiruutu 41">
            <a:extLst>
              <a:ext uri="{FF2B5EF4-FFF2-40B4-BE49-F238E27FC236}">
                <a16:creationId xmlns:a16="http://schemas.microsoft.com/office/drawing/2014/main" id="{C52C96C7-2589-99EB-68AF-D17831B91FA5}"/>
              </a:ext>
            </a:extLst>
          </p:cNvPr>
          <p:cNvSpPr txBox="1"/>
          <p:nvPr/>
        </p:nvSpPr>
        <p:spPr>
          <a:xfrm>
            <a:off x="6538373" y="1104820"/>
            <a:ext cx="991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C7E23D-CA1B-668B-72D3-0DDF41EA2B84}"/>
              </a:ext>
            </a:extLst>
          </p:cNvPr>
          <p:cNvSpPr txBox="1"/>
          <p:nvPr/>
        </p:nvSpPr>
        <p:spPr>
          <a:xfrm>
            <a:off x="4805231" y="4347460"/>
            <a:ext cx="1193970" cy="138499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Hyvinvointi-alueen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  ja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kaupunkien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 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</a:b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johtoryhmät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hyväksyivät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painopisteet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 4.12.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F65F2E-0A81-3378-7EFF-A3A1989D6247}"/>
              </a:ext>
            </a:extLst>
          </p:cNvPr>
          <p:cNvSpPr txBox="1"/>
          <p:nvPr/>
        </p:nvSpPr>
        <p:spPr>
          <a:xfrm>
            <a:off x="6091724" y="4347459"/>
            <a:ext cx="1471061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Yhteiset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hyvinvointityöpajat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kaupunkien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kanssa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Alueellisten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verkostojen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sekä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asiakasraatien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 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tapaamiset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err="1">
                <a:solidFill>
                  <a:srgbClr val="1E1E1E"/>
                </a:solidFill>
                <a:latin typeface="Calibri" panose="020F0502020204030204"/>
                <a:ea typeface="Calibri"/>
                <a:cs typeface="Calibri"/>
              </a:rPr>
              <a:t>Johtoryhmä</a:t>
            </a:r>
            <a:r>
              <a:rPr lang="en-US" sz="1200">
                <a:solidFill>
                  <a:srgbClr val="1E1E1E"/>
                </a:solidFill>
                <a:latin typeface="Calibri" panose="020F0502020204030204"/>
                <a:ea typeface="Calibri"/>
                <a:cs typeface="Calibri"/>
              </a:rPr>
              <a:t>- ja t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eematapaamiset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32677F-6001-FBFA-45D3-653AC19FE564}"/>
              </a:ext>
            </a:extLst>
          </p:cNvPr>
          <p:cNvSpPr txBox="1"/>
          <p:nvPr/>
        </p:nvSpPr>
        <p:spPr>
          <a:xfrm>
            <a:off x="3273117" y="6172405"/>
            <a:ext cx="857438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HYTE-NEUVOTTELUT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8C3DD9EF-63A4-2AAE-4BED-A2815D4BA676}"/>
              </a:ext>
            </a:extLst>
          </p:cNvPr>
          <p:cNvSpPr txBox="1"/>
          <p:nvPr/>
        </p:nvSpPr>
        <p:spPr>
          <a:xfrm>
            <a:off x="7664111" y="4333998"/>
            <a:ext cx="1213057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Lausuntokierros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 22.4.-29.5.</a:t>
            </a:r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id="{F1D3F09D-AD3E-C5BA-28C3-0A6813CE3954}"/>
              </a:ext>
            </a:extLst>
          </p:cNvPr>
          <p:cNvSpPr txBox="1"/>
          <p:nvPr/>
        </p:nvSpPr>
        <p:spPr>
          <a:xfrm>
            <a:off x="8978494" y="4330742"/>
            <a:ext cx="1354124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Aluevaltuusto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 14.9.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D01F3ECD-2211-89BE-3F1E-547F0A777ADF}"/>
              </a:ext>
            </a:extLst>
          </p:cNvPr>
          <p:cNvSpPr txBox="1"/>
          <p:nvPr/>
        </p:nvSpPr>
        <p:spPr>
          <a:xfrm>
            <a:off x="7664111" y="5427095"/>
            <a:ext cx="2705360" cy="646331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accent4"/>
                </a:solidFill>
              </a:rPr>
              <a:t>Nuorisovaltuuston edustus ikäryhmäkohtaisissa hyvinvointiryhmissä ja joissakin työpajoissa</a:t>
            </a:r>
          </a:p>
        </p:txBody>
      </p:sp>
    </p:spTree>
    <p:extLst>
      <p:ext uri="{BB962C8B-B14F-4D97-AF65-F5344CB8AC3E}">
        <p14:creationId xmlns:p14="http://schemas.microsoft.com/office/powerpoint/2010/main" val="4029715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686F17-5F55-C7A8-B3EF-F4DA282B0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87D6040E-5D5B-663E-34DD-1AB120925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Otsikko 6">
            <a:extLst>
              <a:ext uri="{FF2B5EF4-FFF2-40B4-BE49-F238E27FC236}">
                <a16:creationId xmlns:a16="http://schemas.microsoft.com/office/drawing/2014/main" id="{33B9CB17-43DE-7D9D-9C95-275D57EC1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1356"/>
            <a:ext cx="10515600" cy="703118"/>
          </a:xfrm>
        </p:spPr>
        <p:txBody>
          <a:bodyPr anchor="ctr">
            <a:noAutofit/>
          </a:bodyPr>
          <a:lstStyle/>
          <a:p>
            <a:br>
              <a:rPr lang="fi-FI" sz="3200" b="1" spc="20" noProof="0">
                <a:solidFill>
                  <a:srgbClr val="311F83"/>
                </a:solidFill>
                <a:latin typeface="+mn-lt"/>
                <a:ea typeface="Times New Roman" panose="02020603050405020304" pitchFamily="18" charset="0"/>
                <a:cs typeface="Times New Roman"/>
              </a:rPr>
            </a:br>
            <a:r>
              <a:rPr lang="fi-FI" sz="3200" b="1" spc="20" noProof="0">
                <a:solidFill>
                  <a:srgbClr val="311F83"/>
                </a:solidFill>
                <a:latin typeface="+mn-lt"/>
                <a:ea typeface="Times New Roman" panose="02020603050405020304" pitchFamily="18" charset="0"/>
                <a:cs typeface="Times New Roman"/>
              </a:rPr>
              <a:t>Painopisteet</a:t>
            </a:r>
            <a:endParaRPr lang="fi-FI" sz="3200" b="1" noProof="0">
              <a:solidFill>
                <a:srgbClr val="311F83"/>
              </a:solidFill>
              <a:latin typeface="+mn-lt"/>
              <a:cs typeface="Times New Roman"/>
            </a:endParaRP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33FC621-F7D6-C66E-A27E-D88D5BDFE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2258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CA9B3E-3576-4B7B-8AF1-F14A28EEE573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503ED56B-026C-82E2-CD12-601EE780883A}"/>
              </a:ext>
            </a:extLst>
          </p:cNvPr>
          <p:cNvSpPr txBox="1">
            <a:spLocks/>
          </p:cNvSpPr>
          <p:nvPr/>
        </p:nvSpPr>
        <p:spPr>
          <a:xfrm>
            <a:off x="1187271" y="1222183"/>
            <a:ext cx="5090895" cy="2387780"/>
          </a:xfrm>
          <a:prstGeom prst="rect">
            <a:avLst/>
          </a:prstGeom>
          <a:solidFill>
            <a:srgbClr val="59C2F1"/>
          </a:solidFill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i-FI" sz="2000" b="1">
                <a:latin typeface="Calibri Light"/>
                <a:ea typeface="Calibri Light"/>
                <a:cs typeface="Calibri Light"/>
              </a:rPr>
              <a:t>MIELEN HYVINVOINNIN PARANTAMINEN </a:t>
            </a:r>
            <a:br>
              <a:rPr lang="fi-FI" sz="2000" b="1">
                <a:latin typeface="Calibri Light"/>
                <a:ea typeface="Calibri Light"/>
                <a:cs typeface="Calibri Light"/>
              </a:rPr>
            </a:br>
            <a:r>
              <a:rPr lang="fi-FI" sz="1700">
                <a:latin typeface="Calibri Light"/>
                <a:ea typeface="Calibri Light"/>
                <a:cs typeface="Calibri Light"/>
              </a:rPr>
              <a:t>Tavoitteena on </a:t>
            </a:r>
          </a:p>
          <a:p>
            <a:pPr>
              <a:spcBef>
                <a:spcPts val="0"/>
              </a:spcBef>
            </a:pPr>
            <a:r>
              <a:rPr lang="fi-FI" sz="1700">
                <a:latin typeface="Calibri Light"/>
                <a:ea typeface="Calibri Light"/>
                <a:cs typeface="Calibri Light"/>
              </a:rPr>
              <a:t>vahvistaa psyykkisiä voimavaroja, </a:t>
            </a:r>
            <a:r>
              <a:rPr lang="fi-FI" sz="1700" err="1">
                <a:latin typeface="Calibri Light"/>
                <a:ea typeface="Calibri Light"/>
                <a:cs typeface="Calibri Light"/>
              </a:rPr>
              <a:t>resilienssiä</a:t>
            </a:r>
            <a:r>
              <a:rPr lang="fi-FI" sz="1700">
                <a:latin typeface="Calibri Light"/>
                <a:ea typeface="Calibri Light"/>
                <a:cs typeface="Calibri Light"/>
              </a:rPr>
              <a:t> ja tunnetaitoja sekä </a:t>
            </a:r>
          </a:p>
          <a:p>
            <a:pPr>
              <a:spcBef>
                <a:spcPts val="0"/>
              </a:spcBef>
            </a:pPr>
            <a:r>
              <a:rPr lang="fi-FI" sz="1700">
                <a:latin typeface="Calibri Light"/>
                <a:ea typeface="Calibri Light"/>
                <a:cs typeface="Calibri Light"/>
              </a:rPr>
              <a:t>lisätä osallisuutta ja turvallisia ihmissuhteita. </a:t>
            </a: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F777B709-2ABB-23B8-3B04-890447A7B82A}"/>
              </a:ext>
            </a:extLst>
          </p:cNvPr>
          <p:cNvSpPr txBox="1">
            <a:spLocks/>
          </p:cNvSpPr>
          <p:nvPr/>
        </p:nvSpPr>
        <p:spPr>
          <a:xfrm>
            <a:off x="1226378" y="3807508"/>
            <a:ext cx="5090895" cy="238778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accent4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accent4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accent4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accent4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accent4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TERVEELLISTEN ELINTAPOJEN VAHVISTAMINEN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Tavoitteena on</a:t>
            </a:r>
          </a:p>
          <a:p>
            <a:pPr>
              <a:spcBef>
                <a:spcPts val="0"/>
              </a:spcBef>
              <a:defRPr/>
            </a:pPr>
            <a:r>
              <a:rPr lang="fi-FI" sz="1700">
                <a:solidFill>
                  <a:srgbClr val="FFFFFF"/>
                </a:solidFill>
              </a:rPr>
              <a:t>e</a:t>
            </a:r>
            <a:r>
              <a:rPr kumimoji="0" lang="fi-FI" sz="17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distää</a:t>
            </a:r>
            <a:r>
              <a:rPr kumimoji="0" lang="fi-FI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ruokailu-, liikunta‑ ja unitottumuksia,</a:t>
            </a:r>
          </a:p>
          <a:p>
            <a:pPr>
              <a:spcBef>
                <a:spcPts val="0"/>
              </a:spcBef>
              <a:defRPr/>
            </a:pPr>
            <a:r>
              <a:rPr lang="fi-FI" sz="1700">
                <a:solidFill>
                  <a:srgbClr val="FFFFFF"/>
                </a:solidFill>
              </a:rPr>
              <a:t>t</a:t>
            </a:r>
            <a:r>
              <a:rPr kumimoji="0" lang="fi-FI" sz="17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ukea</a:t>
            </a:r>
            <a:r>
              <a:rPr kumimoji="0" lang="fi-FI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päihteettömyyttä ja palautumista,</a:t>
            </a:r>
            <a:endParaRPr lang="fi-FI" sz="170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kumimoji="0" lang="fi-FI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vahvistaa fyysistä ja psyykkistä terveyttä sekä</a:t>
            </a:r>
          </a:p>
          <a:p>
            <a:pPr>
              <a:spcBef>
                <a:spcPts val="0"/>
              </a:spcBef>
              <a:defRPr/>
            </a:pPr>
            <a:r>
              <a:rPr lang="fi-FI" sz="1700">
                <a:solidFill>
                  <a:srgbClr val="FFFFFF"/>
                </a:solidFill>
              </a:rPr>
              <a:t>e</a:t>
            </a:r>
            <a:r>
              <a:rPr kumimoji="0" lang="fi-FI" sz="17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hkäistä</a:t>
            </a:r>
            <a:r>
              <a:rPr kumimoji="0" lang="fi-FI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sairauksia.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8B94C05C-3536-696E-CF48-50CBC2D3E2F1}"/>
              </a:ext>
            </a:extLst>
          </p:cNvPr>
          <p:cNvSpPr txBox="1">
            <a:spLocks/>
          </p:cNvSpPr>
          <p:nvPr/>
        </p:nvSpPr>
        <p:spPr>
          <a:xfrm>
            <a:off x="6421284" y="1222183"/>
            <a:ext cx="5090895" cy="238778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accent4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accent4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accent4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accent4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accent4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TURVALLISUUDEN TUNTEEN LISÄÄMINEN</a:t>
            </a:r>
            <a:br>
              <a:rPr kumimoji="0" lang="fi-FI" sz="22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</a:br>
            <a:r>
              <a:rPr lang="fi-FI" sz="2000">
                <a:solidFill>
                  <a:schemeClr val="tx1">
                    <a:lumMod val="75000"/>
                    <a:lumOff val="25000"/>
                  </a:schemeClr>
                </a:solidFill>
              </a:rPr>
              <a:t>Tavoitteena on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fi-FI" sz="2000">
                <a:solidFill>
                  <a:schemeClr val="tx1">
                    <a:lumMod val="75000"/>
                    <a:lumOff val="25000"/>
                  </a:schemeClr>
                </a:solidFill>
              </a:rPr>
              <a:t>l</a:t>
            </a:r>
            <a:r>
              <a:rPr kumimoji="0" lang="fi-FI" sz="200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isätä</a:t>
            </a:r>
            <a:r>
              <a:rPr kumimoji="0" lang="fi-FI" sz="200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fyysistä, psyykkistä ja sosiaalista turvallisuutta sekä vahvistaa luottamusta palveluihin ja toimijoihin.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ehkäistä tapaturmia ja väkivaltaa,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tukea oikeudenmukaista kohtelua ja ennakoitavuutta arjessa.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7727D992-CAF4-4C04-DDB2-6FB03F700EB6}"/>
              </a:ext>
            </a:extLst>
          </p:cNvPr>
          <p:cNvSpPr txBox="1">
            <a:spLocks/>
          </p:cNvSpPr>
          <p:nvPr/>
        </p:nvSpPr>
        <p:spPr>
          <a:xfrm>
            <a:off x="6426374" y="3807509"/>
            <a:ext cx="5090895" cy="2387780"/>
          </a:xfrm>
          <a:prstGeom prst="rect">
            <a:avLst/>
          </a:prstGeom>
          <a:solidFill>
            <a:srgbClr val="E6007E"/>
          </a:solidFill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accent4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accent4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accent4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accent4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accent4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/>
                <a:ea typeface="Calibri Light"/>
                <a:cs typeface="Calibri Light"/>
              </a:rPr>
              <a:t>TYÖ- JA TOIMINTAKYVYN VAHVISTAMINEN</a:t>
            </a:r>
            <a:br>
              <a:rPr kumimoji="0" lang="fi-FI" sz="2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</a:br>
            <a:r>
              <a:rPr kumimoji="0" lang="fi-FI" sz="1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Tavoitteena on</a:t>
            </a:r>
          </a:p>
          <a:p>
            <a:pPr>
              <a:spcBef>
                <a:spcPts val="0"/>
              </a:spcBef>
              <a:defRPr/>
            </a:pPr>
            <a:r>
              <a:rPr lang="fi-FI" sz="1700">
                <a:solidFill>
                  <a:schemeClr val="bg1"/>
                </a:solidFill>
                <a:latin typeface="Calibri Light"/>
                <a:ea typeface="Calibri Light"/>
                <a:cs typeface="Calibri Light"/>
              </a:rPr>
              <a:t>t</a:t>
            </a:r>
            <a:r>
              <a:rPr kumimoji="0" lang="fi-FI" sz="17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/>
                <a:ea typeface="Calibri Light"/>
                <a:cs typeface="Calibri Light"/>
              </a:rPr>
              <a:t>ukea</a:t>
            </a:r>
            <a:r>
              <a:rPr kumimoji="0" lang="fi-FI" sz="1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/>
                <a:ea typeface="Calibri Light"/>
                <a:cs typeface="Calibri Light"/>
              </a:rPr>
              <a:t> fyysisiä, psyykkisiä, sosiaalisia ja kognitiivisia voimavaroja, jotta asukkaat selviytyvät arjen tehtävistä ja työelämästä sekä </a:t>
            </a:r>
          </a:p>
          <a:p>
            <a:pPr>
              <a:spcBef>
                <a:spcPts val="0"/>
              </a:spcBef>
              <a:defRPr/>
            </a:pPr>
            <a:r>
              <a:rPr kumimoji="0" lang="fi-FI" sz="1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/>
                <a:ea typeface="Calibri Light"/>
                <a:cs typeface="Calibri Light"/>
              </a:rPr>
              <a:t>kehittää osaamista, motivaatiota ja toimintaympäristöjä tarpeita vastaaviksi.</a:t>
            </a:r>
          </a:p>
        </p:txBody>
      </p:sp>
    </p:spTree>
    <p:extLst>
      <p:ext uri="{BB962C8B-B14F-4D97-AF65-F5344CB8AC3E}">
        <p14:creationId xmlns:p14="http://schemas.microsoft.com/office/powerpoint/2010/main" val="2098951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6DA352F8-61C0-5150-0530-B9E2B1A9E6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4800"/>
              <a:t>Nostoja hyvinvointikertomuksesta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59C04CD6-3150-2794-DA40-1B208FE922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5716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51234B52-A780-03F0-25D7-A613A3697AD8}"/>
              </a:ext>
            </a:extLst>
          </p:cNvPr>
          <p:cNvSpPr txBox="1"/>
          <p:nvPr/>
        </p:nvSpPr>
        <p:spPr>
          <a:xfrm>
            <a:off x="685799" y="338156"/>
            <a:ext cx="4882794" cy="5693866"/>
          </a:xfrm>
          <a:prstGeom prst="rect">
            <a:avLst/>
          </a:prstGeom>
          <a:solidFill>
            <a:srgbClr val="E5CFED"/>
          </a:solidFill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fi-FI" sz="2000" b="1">
                <a:solidFill>
                  <a:srgbClr val="3E33AD"/>
                </a:solidFill>
                <a:effectLst/>
                <a:latin typeface="Aptos" panose="02110004020202020204"/>
                <a:ea typeface="Aptos" panose="02110004020202020204"/>
                <a:cs typeface="Aptos" panose="02110004020202020204"/>
              </a:rPr>
              <a:t>Lapset, nuoret ja perheet</a:t>
            </a:r>
            <a:br>
              <a:rPr lang="fi-FI">
                <a:solidFill>
                  <a:srgbClr val="3E33AD"/>
                </a:solidFill>
                <a:effectLst/>
                <a:latin typeface="Aptos" panose="02110004020202020204"/>
                <a:ea typeface="Aptos" panose="02110004020202020204"/>
                <a:cs typeface="Aptos" panose="02110004020202020204"/>
              </a:rPr>
            </a:br>
            <a:r>
              <a:rPr lang="fi-FI">
                <a:solidFill>
                  <a:srgbClr val="3E33AD"/>
                </a:solidFill>
                <a:latin typeface="Aptos" panose="02110004020202020204"/>
              </a:rPr>
              <a:t>Haasteita:</a:t>
            </a:r>
          </a:p>
          <a:p>
            <a:pPr marL="324000" indent="-342900">
              <a:buFont typeface="Symbol" panose="05050102010706020507" pitchFamily="18" charset="2"/>
              <a:buChar char=""/>
            </a:pPr>
            <a:r>
              <a:rPr lang="fi-FI">
                <a:solidFill>
                  <a:srgbClr val="3E33AD"/>
                </a:solidFill>
                <a:latin typeface="Aptos" panose="02110004020202020204"/>
              </a:rPr>
              <a:t>Monen perheen taloudellinen tilanne on heikentynyt.</a:t>
            </a:r>
          </a:p>
          <a:p>
            <a:pPr marL="324000" indent="-342900">
              <a:buFont typeface="Symbol" panose="05050102010706020507" pitchFamily="18" charset="2"/>
              <a:buChar char=""/>
            </a:pPr>
            <a:r>
              <a:rPr lang="fi-FI">
                <a:solidFill>
                  <a:srgbClr val="3E33AD"/>
                </a:solidFill>
                <a:latin typeface="Aptos" panose="02110004020202020204"/>
              </a:rPr>
              <a:t>Mielenterveyden tukea ja päihteisiin liittyvää apua tarvitaan enemmän.</a:t>
            </a:r>
          </a:p>
          <a:p>
            <a:pPr marL="324000" indent="-342900">
              <a:buFont typeface="Symbol" panose="05050102010706020507" pitchFamily="18" charset="2"/>
              <a:buChar char=""/>
            </a:pPr>
            <a:r>
              <a:rPr lang="fi-FI">
                <a:solidFill>
                  <a:srgbClr val="3E33AD"/>
                </a:solidFill>
                <a:latin typeface="Aptos" panose="02110004020202020204"/>
              </a:rPr>
              <a:t>Osa lapsista ja nuorista kokee kiusaamista ja väkivaltaa.</a:t>
            </a:r>
          </a:p>
          <a:p>
            <a:pPr marL="324000" indent="-342900">
              <a:buFont typeface="Symbol" panose="05050102010706020507" pitchFamily="18" charset="2"/>
              <a:buChar char=""/>
            </a:pPr>
            <a:r>
              <a:rPr lang="fi-FI">
                <a:solidFill>
                  <a:srgbClr val="3E33AD"/>
                </a:solidFill>
                <a:latin typeface="Aptos" panose="02110004020202020204"/>
              </a:rPr>
              <a:t>Osa nuorista uskoo aiempaa vähemmän omaan tulevaisuuteensa.</a:t>
            </a:r>
            <a:br>
              <a:rPr lang="fi-FI">
                <a:solidFill>
                  <a:srgbClr val="3E33AD"/>
                </a:solidFill>
                <a:latin typeface="Aptos" panose="02110004020202020204"/>
              </a:rPr>
            </a:br>
            <a:endParaRPr lang="fi-FI">
              <a:solidFill>
                <a:srgbClr val="3E33AD"/>
              </a:solidFill>
              <a:latin typeface="Aptos" panose="02110004020202020204"/>
            </a:endParaRPr>
          </a:p>
          <a:p>
            <a:pPr>
              <a:spcAft>
                <a:spcPts val="1200"/>
              </a:spcAft>
              <a:buNone/>
            </a:pPr>
            <a:r>
              <a:rPr lang="fi-FI">
                <a:solidFill>
                  <a:srgbClr val="3E33AD"/>
                </a:solidFill>
                <a:effectLst/>
                <a:latin typeface="Aptos" panose="02110004020202020204"/>
                <a:ea typeface="Aptos" panose="02110004020202020204"/>
                <a:cs typeface="Aptos" panose="02110004020202020204"/>
              </a:rPr>
              <a:t>Vahvuuksia:</a:t>
            </a:r>
            <a:endParaRPr lang="fi-FI">
              <a:effectLst/>
              <a:latin typeface="Aptos" panose="02110004020202020204"/>
              <a:ea typeface="Aptos" panose="02110004020202020204"/>
              <a:cs typeface="Aptos" panose="02110004020202020204"/>
            </a:endParaRPr>
          </a:p>
          <a:p>
            <a:pPr marL="324000" lvl="0" indent="-342900">
              <a:buFont typeface="Symbol" panose="05050102010706020507" pitchFamily="18" charset="2"/>
              <a:buChar char=""/>
            </a:pPr>
            <a:r>
              <a:rPr lang="fi-FI">
                <a:solidFill>
                  <a:srgbClr val="3E33AD"/>
                </a:solidFill>
                <a:effectLst/>
                <a:latin typeface="Aptos" panose="02110004020202020204"/>
                <a:ea typeface="Aptos" panose="02110004020202020204"/>
                <a:cs typeface="Aptos" panose="02110004020202020204"/>
              </a:rPr>
              <a:t>Monen nuoren yksinäisyys on hieman vähentynyt.</a:t>
            </a:r>
            <a:endParaRPr lang="fi-FI">
              <a:effectLst/>
              <a:latin typeface="Aptos" panose="02110004020202020204"/>
              <a:ea typeface="Aptos" panose="02110004020202020204"/>
              <a:cs typeface="Aptos" panose="02110004020202020204"/>
            </a:endParaRPr>
          </a:p>
          <a:p>
            <a:pPr marL="324000" lvl="0" indent="-342900">
              <a:buFont typeface="Symbol" panose="05050102010706020507" pitchFamily="18" charset="2"/>
              <a:buChar char=""/>
            </a:pPr>
            <a:r>
              <a:rPr lang="fi-FI">
                <a:solidFill>
                  <a:srgbClr val="3E33AD"/>
                </a:solidFill>
                <a:effectLst/>
                <a:latin typeface="Aptos" panose="02110004020202020204"/>
                <a:ea typeface="Aptos" panose="02110004020202020204"/>
                <a:cs typeface="Aptos" panose="02110004020202020204"/>
              </a:rPr>
              <a:t>Osa nuorista on aiempaa tyytyväisempiä elämäänsä.</a:t>
            </a:r>
            <a:endParaRPr lang="fi-FI">
              <a:effectLst/>
              <a:latin typeface="Aptos" panose="02110004020202020204"/>
              <a:ea typeface="Aptos" panose="02110004020202020204"/>
              <a:cs typeface="Aptos" panose="02110004020202020204"/>
            </a:endParaRPr>
          </a:p>
          <a:p>
            <a:pPr marL="324000" lvl="0" indent="-342900">
              <a:buFont typeface="Symbol" panose="05050102010706020507" pitchFamily="18" charset="2"/>
              <a:buChar char=""/>
            </a:pPr>
            <a:r>
              <a:rPr lang="fi-FI">
                <a:solidFill>
                  <a:srgbClr val="3E33AD"/>
                </a:solidFill>
                <a:effectLst/>
                <a:latin typeface="Aptos" panose="02110004020202020204"/>
                <a:ea typeface="Aptos" panose="02110004020202020204"/>
                <a:cs typeface="Aptos" panose="02110004020202020204"/>
              </a:rPr>
              <a:t>Perheiden tukena on laaja verkosto eri toimijoita. Tukea saa esimerkiksi neuvoloista sekä koulu- ja opiskeluterveydenhuollosta.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923421E6-20F5-895C-DF74-A95AAE2D0FC9}"/>
              </a:ext>
            </a:extLst>
          </p:cNvPr>
          <p:cNvSpPr txBox="1"/>
          <p:nvPr/>
        </p:nvSpPr>
        <p:spPr>
          <a:xfrm>
            <a:off x="6081504" y="338156"/>
            <a:ext cx="4882794" cy="568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fi-FI" sz="2000" b="1">
                <a:solidFill>
                  <a:srgbClr val="3E33AD"/>
                </a:solidFill>
                <a:latin typeface="Aptos" panose="02110004020202020204"/>
                <a:ea typeface="Aptos" panose="02110004020202020204"/>
                <a:cs typeface="Aptos" panose="02110004020202020204"/>
              </a:rPr>
              <a:t>Työikäiset</a:t>
            </a:r>
          </a:p>
          <a:p>
            <a:pPr>
              <a:buNone/>
            </a:pPr>
            <a:r>
              <a:rPr lang="fi-FI">
                <a:solidFill>
                  <a:srgbClr val="3E33AD"/>
                </a:solidFill>
                <a:effectLst/>
                <a:latin typeface="Aptos" panose="02110004020202020204"/>
                <a:ea typeface="Aptos" panose="02110004020202020204"/>
                <a:cs typeface="Aptos" panose="02110004020202020204"/>
              </a:rPr>
              <a:t>Haasteita:</a:t>
            </a:r>
            <a:br>
              <a:rPr lang="fi-FI">
                <a:solidFill>
                  <a:srgbClr val="3E33AD"/>
                </a:solidFill>
                <a:effectLst/>
                <a:latin typeface="Aptos" panose="02110004020202020204"/>
                <a:ea typeface="Aptos" panose="02110004020202020204"/>
                <a:cs typeface="Aptos" panose="02110004020202020204"/>
              </a:rPr>
            </a:br>
            <a:endParaRPr lang="fi-FI">
              <a:solidFill>
                <a:srgbClr val="3E33AD"/>
              </a:solidFill>
              <a:effectLst/>
              <a:latin typeface="Aptos" panose="02110004020202020204"/>
              <a:ea typeface="Aptos" panose="02110004020202020204"/>
              <a:cs typeface="Aptos" panose="02110004020202020204"/>
            </a:endParaRPr>
          </a:p>
          <a:p>
            <a:pPr>
              <a:buNone/>
            </a:pPr>
            <a:r>
              <a:rPr lang="fi-FI">
                <a:solidFill>
                  <a:srgbClr val="3E33AD"/>
                </a:solidFill>
                <a:effectLst/>
                <a:latin typeface="Aptos" panose="02110004020202020204"/>
                <a:ea typeface="Aptos" panose="02110004020202020204"/>
                <a:cs typeface="Aptos" panose="02110004020202020204"/>
              </a:rPr>
              <a:t>Monia työikäisiä kuormittavat esimerkiksi</a:t>
            </a:r>
            <a:endParaRPr lang="fi-FI">
              <a:effectLst/>
              <a:latin typeface="Aptos" panose="02110004020202020204"/>
              <a:ea typeface="Aptos" panose="02110004020202020204"/>
              <a:cs typeface="Aptos" panose="02110004020202020204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>
                <a:solidFill>
                  <a:srgbClr val="3E33AD"/>
                </a:solidFill>
                <a:effectLst/>
                <a:latin typeface="Aptos" panose="02110004020202020204"/>
                <a:ea typeface="Aptos" panose="02110004020202020204"/>
                <a:cs typeface="Aptos" panose="02110004020202020204"/>
              </a:rPr>
              <a:t>mielenterveyden ongelmat, </a:t>
            </a:r>
            <a:endParaRPr lang="fi-FI">
              <a:effectLst/>
              <a:latin typeface="Aptos" panose="02110004020202020204"/>
              <a:ea typeface="Aptos" panose="02110004020202020204"/>
              <a:cs typeface="Aptos" panose="02110004020202020204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>
                <a:solidFill>
                  <a:srgbClr val="3E33AD"/>
                </a:solidFill>
                <a:effectLst/>
                <a:latin typeface="Aptos" panose="02110004020202020204"/>
                <a:ea typeface="Aptos" panose="02110004020202020204"/>
                <a:cs typeface="Aptos" panose="02110004020202020204"/>
              </a:rPr>
              <a:t>päihteiden käyttö,</a:t>
            </a:r>
            <a:endParaRPr lang="fi-FI">
              <a:effectLst/>
              <a:latin typeface="Aptos" panose="02110004020202020204"/>
              <a:ea typeface="Aptos" panose="02110004020202020204"/>
              <a:cs typeface="Aptos" panose="02110004020202020204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>
                <a:solidFill>
                  <a:srgbClr val="3E33AD"/>
                </a:solidFill>
                <a:effectLst/>
                <a:latin typeface="Aptos" panose="02110004020202020204"/>
                <a:ea typeface="Aptos" panose="02110004020202020204"/>
                <a:cs typeface="Aptos" panose="02110004020202020204"/>
              </a:rPr>
              <a:t>yksinäisyys,</a:t>
            </a:r>
            <a:endParaRPr lang="fi-FI">
              <a:effectLst/>
              <a:latin typeface="Aptos" panose="02110004020202020204"/>
              <a:ea typeface="Aptos" panose="02110004020202020204"/>
              <a:cs typeface="Aptos" panose="02110004020202020204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>
                <a:solidFill>
                  <a:srgbClr val="3E33AD"/>
                </a:solidFill>
                <a:effectLst/>
                <a:latin typeface="Aptos" panose="02110004020202020204"/>
                <a:ea typeface="Aptos" panose="02110004020202020204"/>
                <a:cs typeface="Aptos" panose="02110004020202020204"/>
              </a:rPr>
              <a:t>työttömyys ja haastava rahatilanne sekä</a:t>
            </a:r>
            <a:endParaRPr lang="fi-FI">
              <a:effectLst/>
              <a:latin typeface="Aptos" panose="02110004020202020204"/>
              <a:ea typeface="Aptos" panose="02110004020202020204"/>
              <a:cs typeface="Aptos" panose="02110004020202020204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>
                <a:solidFill>
                  <a:srgbClr val="3E33AD"/>
                </a:solidFill>
                <a:latin typeface="Aptos" panose="02110004020202020204"/>
                <a:ea typeface="Aptos" panose="02110004020202020204"/>
                <a:cs typeface="Aptos" panose="02110004020202020204"/>
              </a:rPr>
              <a:t>a</a:t>
            </a:r>
            <a:r>
              <a:rPr lang="fi-FI">
                <a:solidFill>
                  <a:srgbClr val="3E33AD"/>
                </a:solidFill>
                <a:effectLst/>
                <a:latin typeface="Aptos" panose="02110004020202020204"/>
                <a:ea typeface="Aptos" panose="02110004020202020204"/>
                <a:cs typeface="Aptos" panose="02110004020202020204"/>
              </a:rPr>
              <a:t>sumisen haasteet. </a:t>
            </a:r>
            <a:br>
              <a:rPr lang="fi-FI">
                <a:solidFill>
                  <a:srgbClr val="3E33AD"/>
                </a:solidFill>
                <a:effectLst/>
                <a:latin typeface="Aptos" panose="02110004020202020204"/>
                <a:ea typeface="Aptos" panose="02110004020202020204"/>
                <a:cs typeface="Aptos" panose="02110004020202020204"/>
              </a:rPr>
            </a:br>
            <a:endParaRPr lang="fi-FI">
              <a:effectLst/>
              <a:latin typeface="Aptos" panose="02110004020202020204"/>
              <a:ea typeface="Aptos" panose="02110004020202020204"/>
              <a:cs typeface="Aptos" panose="02110004020202020204"/>
            </a:endParaRPr>
          </a:p>
          <a:p>
            <a:pPr>
              <a:buNone/>
            </a:pPr>
            <a:r>
              <a:rPr lang="fi-FI">
                <a:solidFill>
                  <a:srgbClr val="3E33AD"/>
                </a:solidFill>
                <a:effectLst/>
                <a:latin typeface="Aptos" panose="02110004020202020204"/>
                <a:ea typeface="Aptos" panose="02110004020202020204"/>
                <a:cs typeface="Aptos" panose="02110004020202020204"/>
              </a:rPr>
              <a:t>Vahvuuksia:</a:t>
            </a:r>
            <a:br>
              <a:rPr lang="fi-FI">
                <a:solidFill>
                  <a:srgbClr val="3E33AD"/>
                </a:solidFill>
                <a:effectLst/>
                <a:latin typeface="Aptos" panose="02110004020202020204"/>
                <a:ea typeface="Aptos" panose="02110004020202020204"/>
                <a:cs typeface="Aptos" panose="02110004020202020204"/>
              </a:rPr>
            </a:br>
            <a:endParaRPr lang="fi-FI">
              <a:effectLst/>
              <a:latin typeface="Aptos" panose="02110004020202020204"/>
              <a:ea typeface="Aptos" panose="02110004020202020204"/>
              <a:cs typeface="Aptos" panose="02110004020202020204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>
                <a:solidFill>
                  <a:srgbClr val="3E33AD"/>
                </a:solidFill>
                <a:effectLst/>
                <a:latin typeface="Aptos" panose="02110004020202020204"/>
                <a:ea typeface="Aptos" panose="02110004020202020204"/>
                <a:cs typeface="Aptos" panose="02110004020202020204"/>
              </a:rPr>
              <a:t>Moni pärjää arjessa hyvin ja haluaa huolehtia omasta terveydestään.</a:t>
            </a:r>
            <a:endParaRPr lang="fi-FI">
              <a:effectLst/>
              <a:latin typeface="Aptos" panose="02110004020202020204"/>
              <a:ea typeface="Aptos" panose="02110004020202020204"/>
              <a:cs typeface="Aptos" panose="02110004020202020204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>
                <a:solidFill>
                  <a:srgbClr val="3E33AD"/>
                </a:solidFill>
                <a:effectLst/>
                <a:latin typeface="Aptos" panose="02110004020202020204"/>
                <a:ea typeface="Aptos" panose="02110004020202020204"/>
                <a:cs typeface="Aptos" panose="02110004020202020204"/>
              </a:rPr>
              <a:t>Alueella on kehitetty esimerkiksi matalan kynnyksen mielenterveys- ja päihdepalveluja.</a:t>
            </a:r>
            <a:endParaRPr lang="fi-FI">
              <a:effectLst/>
              <a:latin typeface="Aptos" panose="02110004020202020204"/>
              <a:ea typeface="Aptos" panose="02110004020202020204"/>
              <a:cs typeface="Aptos" panose="02110004020202020204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>
                <a:solidFill>
                  <a:srgbClr val="3E33AD"/>
                </a:solidFill>
                <a:effectLst/>
                <a:latin typeface="Aptos" panose="02110004020202020204"/>
                <a:ea typeface="Aptos" panose="02110004020202020204"/>
                <a:cs typeface="Aptos" panose="02110004020202020204"/>
              </a:rPr>
              <a:t>Digipalveluja ja digitukea on lisätty.</a:t>
            </a:r>
            <a:endParaRPr lang="fi-FI">
              <a:effectLst/>
              <a:latin typeface="Aptos" panose="02110004020202020204"/>
              <a:ea typeface="Aptos" panose="02110004020202020204"/>
              <a:cs typeface="Aptos" panose="02110004020202020204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>
                <a:solidFill>
                  <a:srgbClr val="3E33AD"/>
                </a:solidFill>
                <a:effectLst/>
                <a:latin typeface="Aptos" panose="02110004020202020204"/>
                <a:ea typeface="Aptos" panose="02110004020202020204"/>
                <a:cs typeface="Aptos" panose="02110004020202020204"/>
              </a:rPr>
              <a:t>Työkykyä tuetaan yhdessä eri toimijoiden, kuten kaupunkien kanssa.</a:t>
            </a:r>
            <a:endParaRPr lang="fi-FI">
              <a:effectLst/>
              <a:latin typeface="Aptos" panose="02110004020202020204"/>
              <a:ea typeface="Aptos" panose="02110004020202020204"/>
              <a:cs typeface="Aptos" panose="02110004020202020204"/>
            </a:endParaRP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A25E6F27-9483-970D-8B78-14BCB787D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855753" y="-1453"/>
            <a:ext cx="1969295" cy="1107836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4C1C2B2C-9C31-E812-4B50-33BD5C36E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564185" y="2689261"/>
            <a:ext cx="1132636" cy="1718568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79045C8C-FC6F-2A4A-F219-1E8DE4D5F5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678851" y="4245290"/>
            <a:ext cx="1083805" cy="2032954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EC693D74-7354-9E89-C890-101891D405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033682" y="763161"/>
            <a:ext cx="981679" cy="192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165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A3E913-E826-B679-8D1C-04A670557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10" y="593333"/>
            <a:ext cx="8141972" cy="553006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i-FI" sz="2900" b="1" i="0" u="none" strike="noStrike" kern="1200" cap="none" spc="0" normalizeH="0" baseline="0" noProof="0">
                <a:ln>
                  <a:noFill/>
                </a:ln>
                <a:solidFill>
                  <a:srgbClr val="3E33AD"/>
                </a:solidFill>
                <a:effectLst/>
                <a:uLnTx/>
                <a:uFillTx/>
                <a:latin typeface="Aptos" panose="02110004020202020204"/>
                <a:ea typeface="Aptos" panose="02110004020202020204"/>
                <a:cs typeface="Aptos" panose="02110004020202020204"/>
              </a:rPr>
              <a:t>Ikääntyneet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3E33AD"/>
                </a:solidFill>
                <a:effectLst/>
                <a:uLnTx/>
                <a:uFillTx/>
                <a:latin typeface="Aptos" panose="02110004020202020204"/>
                <a:ea typeface="Aptos" panose="02110004020202020204"/>
                <a:cs typeface="Aptos" panose="02110004020202020204"/>
              </a:rPr>
              <a:t>Haasteita:</a:t>
            </a:r>
          </a:p>
          <a:p>
            <a:pPr marL="324000" lvl="0" indent="-342900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i-FI" sz="1800">
                <a:solidFill>
                  <a:srgbClr val="3E33AD"/>
                </a:solidFill>
                <a:latin typeface="Aptos" panose="02110004020202020204"/>
                <a:ea typeface="Aptos" panose="02110004020202020204"/>
                <a:cs typeface="Aptos" panose="02110004020202020204"/>
              </a:rPr>
              <a:t>toimintakyvyn heikkeneminen,</a:t>
            </a:r>
            <a:endParaRPr lang="fi-FI" sz="1800">
              <a:latin typeface="Aptos" panose="02110004020202020204"/>
              <a:ea typeface="Aptos" panose="02110004020202020204"/>
              <a:cs typeface="Aptos" panose="02110004020202020204"/>
            </a:endParaRPr>
          </a:p>
          <a:p>
            <a:pPr marL="324000" lvl="0" indent="-342900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i-FI" sz="1800">
                <a:solidFill>
                  <a:srgbClr val="3E33AD"/>
                </a:solidFill>
                <a:latin typeface="Aptos" panose="02110004020202020204"/>
                <a:ea typeface="Aptos" panose="02110004020202020204"/>
                <a:cs typeface="Aptos" panose="02110004020202020204"/>
              </a:rPr>
              <a:t>pitkäaikaissairaudet,</a:t>
            </a:r>
            <a:endParaRPr lang="fi-FI" sz="1800">
              <a:latin typeface="Aptos" panose="02110004020202020204"/>
              <a:ea typeface="Aptos" panose="02110004020202020204"/>
              <a:cs typeface="Aptos" panose="02110004020202020204"/>
            </a:endParaRPr>
          </a:p>
          <a:p>
            <a:pPr marL="324000" lvl="0" indent="-342900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i-FI" sz="1800">
                <a:solidFill>
                  <a:srgbClr val="3E33AD"/>
                </a:solidFill>
                <a:latin typeface="Aptos" panose="02110004020202020204"/>
                <a:ea typeface="Aptos" panose="02110004020202020204"/>
                <a:cs typeface="Aptos" panose="02110004020202020204"/>
              </a:rPr>
              <a:t>kaatumiset ja tapaturmat sekä </a:t>
            </a:r>
            <a:endParaRPr lang="fi-FI" sz="1800">
              <a:latin typeface="Aptos" panose="02110004020202020204"/>
              <a:ea typeface="Aptos" panose="02110004020202020204"/>
              <a:cs typeface="Aptos" panose="02110004020202020204"/>
            </a:endParaRPr>
          </a:p>
          <a:p>
            <a:pPr marL="324000" lvl="0" indent="-342900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i-FI" sz="1800">
                <a:solidFill>
                  <a:srgbClr val="3E33AD"/>
                </a:solidFill>
                <a:latin typeface="Aptos" panose="02110004020202020204"/>
                <a:ea typeface="Aptos" panose="02110004020202020204"/>
                <a:cs typeface="Aptos" panose="02110004020202020204"/>
              </a:rPr>
              <a:t>yksinäisyys.</a:t>
            </a:r>
            <a:endParaRPr lang="fi-FI" sz="1800">
              <a:latin typeface="Aptos" panose="02110004020202020204"/>
              <a:ea typeface="Aptos" panose="02110004020202020204"/>
              <a:cs typeface="Aptos" panose="02110004020202020204"/>
            </a:endParaRPr>
          </a:p>
          <a:p>
            <a:pPr marL="324000" lvl="0" indent="-342900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i-FI" sz="1800">
                <a:solidFill>
                  <a:srgbClr val="3E33AD"/>
                </a:solidFill>
                <a:latin typeface="Aptos" panose="02110004020202020204"/>
                <a:ea typeface="Aptos" panose="02110004020202020204"/>
                <a:cs typeface="Aptos" panose="02110004020202020204"/>
              </a:rPr>
              <a:t>Myös raha</a:t>
            </a:r>
            <a:r>
              <a:rPr lang="fi-FI" sz="1800">
                <a:solidFill>
                  <a:srgbClr val="3E33AD"/>
                </a:solidFill>
                <a:latin typeface="Aptos" panose="02110004020202020204"/>
                <a:ea typeface="Aptos" panose="02110004020202020204"/>
                <a:cs typeface="Cambria Math" panose="02040503050406030204" pitchFamily="18" charset="0"/>
              </a:rPr>
              <a:t>‑</a:t>
            </a:r>
            <a:r>
              <a:rPr lang="fi-FI" sz="1800">
                <a:solidFill>
                  <a:srgbClr val="3E33AD"/>
                </a:solidFill>
                <a:latin typeface="Aptos" panose="02110004020202020204"/>
                <a:ea typeface="Aptos" panose="02110004020202020204"/>
                <a:cs typeface="Aptos" panose="02110004020202020204"/>
              </a:rPr>
              <a:t>asiat ja palveluihin pääsy huolestuttavat useita ikääntyneitä.</a:t>
            </a:r>
          </a:p>
          <a:p>
            <a:pPr marL="324000" lvl="0" indent="-342900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i-FI" sz="1800">
                <a:solidFill>
                  <a:srgbClr val="3E33AD"/>
                </a:solidFill>
                <a:latin typeface="Aptos" panose="02110004020202020204"/>
                <a:ea typeface="Aptos" panose="02110004020202020204"/>
                <a:cs typeface="Aptos" panose="02110004020202020204"/>
              </a:rPr>
              <a:t>Moni kokee haasteita digipalvelujen käytössä.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fi-FI" sz="1800">
              <a:solidFill>
                <a:srgbClr val="3E33AD"/>
              </a:solidFill>
              <a:latin typeface="Aptos" panose="02110004020202020204"/>
              <a:ea typeface="Aptos" panose="02110004020202020204"/>
              <a:cs typeface="Aptos" panose="02110004020202020204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sz="1800">
                <a:solidFill>
                  <a:srgbClr val="3E33AD"/>
                </a:solidFill>
                <a:latin typeface="Aptos" panose="02110004020202020204"/>
                <a:ea typeface="Aptos" panose="02110004020202020204"/>
                <a:cs typeface="Aptos" panose="02110004020202020204"/>
              </a:rPr>
              <a:t>Vahvuuksia:</a:t>
            </a:r>
          </a:p>
          <a:p>
            <a:pPr marL="324000" lvl="0" indent="-342900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i-FI" sz="1800">
                <a:solidFill>
                  <a:srgbClr val="3E33AD"/>
                </a:solidFill>
                <a:latin typeface="Aptos" panose="02110004020202020204"/>
                <a:ea typeface="Aptos" panose="02110004020202020204"/>
                <a:cs typeface="Aptos" panose="02110004020202020204"/>
              </a:rPr>
              <a:t>Useimmat ikäihmiset asuvat kotona ja pärjäävät arjessa melko itsenäisesti.</a:t>
            </a:r>
            <a:endParaRPr lang="fi-FI" sz="1800">
              <a:latin typeface="Aptos" panose="02110004020202020204"/>
              <a:ea typeface="Aptos" panose="02110004020202020204"/>
              <a:cs typeface="Aptos" panose="02110004020202020204"/>
            </a:endParaRPr>
          </a:p>
          <a:p>
            <a:pPr marL="324000" lvl="0" indent="-342900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i-FI" sz="1800">
                <a:solidFill>
                  <a:srgbClr val="3E33AD"/>
                </a:solidFill>
                <a:latin typeface="Aptos" panose="02110004020202020204"/>
                <a:ea typeface="Aptos" panose="02110004020202020204"/>
                <a:cs typeface="Aptos" panose="02110004020202020204"/>
              </a:rPr>
              <a:t>Monilla on läheisiä ihmisiä, harrastuksia ja muuta tekemistä, jotka tukevat hyvinvointia.</a:t>
            </a:r>
            <a:endParaRPr lang="fi-FI" sz="1800">
              <a:latin typeface="Aptos" panose="02110004020202020204"/>
              <a:ea typeface="Aptos" panose="02110004020202020204"/>
              <a:cs typeface="Aptos" panose="02110004020202020204"/>
            </a:endParaRPr>
          </a:p>
          <a:p>
            <a:pPr marL="324000" lvl="0" indent="-342900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i-FI" sz="1800">
                <a:solidFill>
                  <a:srgbClr val="3E33AD"/>
                </a:solidFill>
                <a:latin typeface="Aptos" panose="02110004020202020204"/>
                <a:ea typeface="Aptos" panose="02110004020202020204"/>
                <a:cs typeface="Aptos" panose="02110004020202020204"/>
              </a:rPr>
              <a:t>Alueella on tarjolla monenlaisia palveluja. Palvelut ja yhteistyö auttavat ikäihmisiä asumaan kotona ja elämään turvallista arkea.</a:t>
            </a:r>
            <a:endParaRPr kumimoji="0" lang="fi-FI" sz="3300" b="0" i="0" u="none" strike="noStrike" kern="1200" cap="none" spc="0" normalizeH="0" baseline="0" noProof="0">
              <a:ln>
                <a:noFill/>
              </a:ln>
              <a:solidFill>
                <a:srgbClr val="3E33AD"/>
              </a:solidFill>
              <a:effectLst/>
              <a:uLnTx/>
              <a:uFillTx/>
              <a:latin typeface="Aptos" panose="02110004020202020204"/>
              <a:ea typeface="Aptos" panose="02110004020202020204"/>
              <a:cs typeface="Aptos" panose="021100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fi-FI" sz="3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Aptos" panose="02110004020202020204"/>
              <a:cs typeface="Aptos" panose="02110004020202020204"/>
            </a:endParaRPr>
          </a:p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A68CBAFD-089D-FD7D-3685-A31AA25AD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7656" y="980157"/>
            <a:ext cx="2158598" cy="2158598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AFC92EBE-2545-8E48-74F9-C6BAF0DA0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1468" y="3719246"/>
            <a:ext cx="1246900" cy="215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786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2423CC-3A61-4393-3DE1-F89C51C71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218" y="110695"/>
            <a:ext cx="10260000" cy="1325563"/>
          </a:xfrm>
        </p:spPr>
        <p:txBody>
          <a:bodyPr anchor="b">
            <a:normAutofit/>
          </a:bodyPr>
          <a:lstStyle/>
          <a:p>
            <a:r>
              <a:rPr lang="fi-FI" sz="3600"/>
              <a:t>Alueellisen hyvinvointisuunnitelman 2023-2025 toteutuminen vuonna 2025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6303EC1-BE65-8A3F-C485-9B3A9C271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endParaRPr lang="en-US"/>
          </a:p>
        </p:txBody>
      </p:sp>
      <p:graphicFrame>
        <p:nvGraphicFramePr>
          <p:cNvPr id="7" name="Taulukko 6">
            <a:extLst>
              <a:ext uri="{FF2B5EF4-FFF2-40B4-BE49-F238E27FC236}">
                <a16:creationId xmlns:a16="http://schemas.microsoft.com/office/drawing/2014/main" id="{88B60324-5CCE-251C-DAE1-FBE856DF37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37589"/>
              </p:ext>
            </p:extLst>
          </p:nvPr>
        </p:nvGraphicFramePr>
        <p:xfrm>
          <a:off x="628878" y="1622385"/>
          <a:ext cx="7468520" cy="4668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813455">
                  <a:extLst>
                    <a:ext uri="{9D8B030D-6E8A-4147-A177-3AD203B41FA5}">
                      <a16:colId xmlns:a16="http://schemas.microsoft.com/office/drawing/2014/main" val="1692079061"/>
                    </a:ext>
                  </a:extLst>
                </a:gridCol>
                <a:gridCol w="2655065">
                  <a:extLst>
                    <a:ext uri="{9D8B030D-6E8A-4147-A177-3AD203B41FA5}">
                      <a16:colId xmlns:a16="http://schemas.microsoft.com/office/drawing/2014/main" val="4159147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sz="1600">
                          <a:solidFill>
                            <a:schemeClr val="tx1"/>
                          </a:solidFill>
                        </a:rPr>
                        <a:t>Suunnitelmaosuus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>
                          <a:solidFill>
                            <a:schemeClr val="tx1"/>
                          </a:solidFill>
                        </a:rPr>
                        <a:t>Toteutuneet toimenpiteet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626432"/>
                  </a:ext>
                </a:extLst>
              </a:tr>
              <a:tr h="491088">
                <a:tc>
                  <a:txBody>
                    <a:bodyPr/>
                    <a:lstStyle/>
                    <a:p>
                      <a:r>
                        <a:rPr lang="fi-FI" sz="1600">
                          <a:solidFill>
                            <a:schemeClr val="accent4"/>
                          </a:solidFill>
                        </a:rPr>
                        <a:t>Koko väestö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>
                          <a:solidFill>
                            <a:schemeClr val="accent4"/>
                          </a:solidFill>
                        </a:rPr>
                        <a:t>Kokonaan 4</a:t>
                      </a:r>
                      <a:br>
                        <a:rPr lang="fi-FI" sz="1600">
                          <a:solidFill>
                            <a:srgbClr val="1E1E1E"/>
                          </a:solidFill>
                        </a:rPr>
                      </a:br>
                      <a:r>
                        <a:rPr lang="fi-FI" sz="1600">
                          <a:solidFill>
                            <a:schemeClr val="accent4"/>
                          </a:solidFill>
                        </a:rPr>
                        <a:t>Osittain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779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600">
                          <a:solidFill>
                            <a:schemeClr val="accent4"/>
                          </a:solidFill>
                        </a:rPr>
                        <a:t>Lapset ja nuoret</a:t>
                      </a:r>
                    </a:p>
                    <a:p>
                      <a:pPr lvl="0">
                        <a:buNone/>
                      </a:pPr>
                      <a:endParaRPr lang="fi-FI" sz="160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>
                          <a:solidFill>
                            <a:schemeClr val="accent4"/>
                          </a:solidFill>
                        </a:rPr>
                        <a:t>Kokonaan 13</a:t>
                      </a:r>
                      <a:br>
                        <a:rPr lang="fi-FI" sz="1600">
                          <a:solidFill>
                            <a:srgbClr val="1E1E1E"/>
                          </a:solidFill>
                        </a:rPr>
                      </a:br>
                      <a:r>
                        <a:rPr lang="fi-FI" sz="1600">
                          <a:solidFill>
                            <a:schemeClr val="accent4"/>
                          </a:solidFill>
                        </a:rPr>
                        <a:t>Osittain 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010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600">
                          <a:solidFill>
                            <a:schemeClr val="accent4"/>
                          </a:solidFill>
                        </a:rPr>
                        <a:t>Työikäiset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>
                          <a:solidFill>
                            <a:schemeClr val="accent4"/>
                          </a:solidFill>
                        </a:rPr>
                        <a:t>Kokonaan 15</a:t>
                      </a:r>
                      <a:br>
                        <a:rPr lang="fi-FI" sz="1600">
                          <a:solidFill>
                            <a:srgbClr val="1E1E1E"/>
                          </a:solidFill>
                        </a:rPr>
                      </a:br>
                      <a:r>
                        <a:rPr lang="fi-FI" sz="1600">
                          <a:solidFill>
                            <a:schemeClr val="accent4"/>
                          </a:solidFill>
                        </a:rPr>
                        <a:t>Osittain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463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600">
                          <a:solidFill>
                            <a:schemeClr val="accent4"/>
                          </a:solidFill>
                        </a:rPr>
                        <a:t>Ikääntyneet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>
                          <a:solidFill>
                            <a:schemeClr val="accent4"/>
                          </a:solidFill>
                        </a:rPr>
                        <a:t>Kokonaan 18</a:t>
                      </a:r>
                      <a:br>
                        <a:rPr lang="fi-FI" sz="1600">
                          <a:solidFill>
                            <a:schemeClr val="accent4"/>
                          </a:solidFill>
                        </a:rPr>
                      </a:br>
                      <a:r>
                        <a:rPr lang="fi-FI" sz="1600">
                          <a:solidFill>
                            <a:schemeClr val="accent4"/>
                          </a:solidFill>
                        </a:rPr>
                        <a:t>Osittain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8512673"/>
                  </a:ext>
                </a:extLst>
              </a:tr>
              <a:tr h="505042">
                <a:tc>
                  <a:txBody>
                    <a:bodyPr/>
                    <a:lstStyle/>
                    <a:p>
                      <a:r>
                        <a:rPr lang="fi-FI" sz="1600">
                          <a:solidFill>
                            <a:schemeClr val="accent4"/>
                          </a:solidFill>
                        </a:rPr>
                        <a:t>Alueellinen opiskeluhuoltosuunnitelma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>
                          <a:solidFill>
                            <a:schemeClr val="accent4"/>
                          </a:solidFill>
                        </a:rPr>
                        <a:t>Kokonaan 4</a:t>
                      </a:r>
                      <a:br>
                        <a:rPr lang="fi-FI" sz="1600">
                          <a:solidFill>
                            <a:schemeClr val="accent4"/>
                          </a:solidFill>
                        </a:rPr>
                      </a:br>
                      <a:r>
                        <a:rPr lang="fi-FI" sz="1600">
                          <a:solidFill>
                            <a:schemeClr val="accent4"/>
                          </a:solidFill>
                        </a:rPr>
                        <a:t>Osittain 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4786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600">
                          <a:solidFill>
                            <a:schemeClr val="accent4"/>
                          </a:solidFill>
                        </a:rPr>
                        <a:t>Kulttuurihyvinvointisuunnitelma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>
                          <a:solidFill>
                            <a:schemeClr val="accent4"/>
                          </a:solidFill>
                        </a:rPr>
                        <a:t>Kokonaan 4</a:t>
                      </a:r>
                      <a:br>
                        <a:rPr lang="fi-FI" sz="1600">
                          <a:solidFill>
                            <a:schemeClr val="accent4"/>
                          </a:solidFill>
                        </a:rPr>
                      </a:br>
                      <a:r>
                        <a:rPr lang="fi-FI" sz="1600">
                          <a:solidFill>
                            <a:schemeClr val="accent4"/>
                          </a:solidFill>
                        </a:rPr>
                        <a:t>Osittain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875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600">
                          <a:solidFill>
                            <a:schemeClr val="accent4"/>
                          </a:solidFill>
                        </a:rPr>
                        <a:t>Lähisuhdeväkivallan ehkäisytyön toimintasuunnitelma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>
                          <a:solidFill>
                            <a:schemeClr val="accent4"/>
                          </a:solidFill>
                        </a:rPr>
                        <a:t>Kokonaan 11</a:t>
                      </a:r>
                      <a:br>
                        <a:rPr lang="fi-FI" sz="1600">
                          <a:solidFill>
                            <a:schemeClr val="accent4"/>
                          </a:solidFill>
                        </a:rPr>
                      </a:br>
                      <a:r>
                        <a:rPr lang="fi-FI" sz="1600">
                          <a:solidFill>
                            <a:schemeClr val="accent4"/>
                          </a:solidFill>
                        </a:rPr>
                        <a:t>Osittain 8</a:t>
                      </a:r>
                      <a:br>
                        <a:rPr lang="fi-FI" sz="1600">
                          <a:solidFill>
                            <a:schemeClr val="accent4"/>
                          </a:solidFill>
                        </a:rPr>
                      </a:br>
                      <a:r>
                        <a:rPr lang="fi-FI" sz="1600">
                          <a:solidFill>
                            <a:schemeClr val="accent4"/>
                          </a:solidFill>
                        </a:rPr>
                        <a:t>Ei toteutunut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606896"/>
                  </a:ext>
                </a:extLst>
              </a:tr>
            </a:tbl>
          </a:graphicData>
        </a:graphic>
      </p:graphicFrame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28549F3-406E-CD62-F65E-AA2403F3BD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17735" y="2078311"/>
            <a:ext cx="3324300" cy="4351338"/>
          </a:xfrm>
        </p:spPr>
        <p:txBody>
          <a:bodyPr>
            <a:normAutofit/>
          </a:bodyPr>
          <a:lstStyle/>
          <a:p>
            <a:pPr marL="285750" indent="-285750"/>
            <a:r>
              <a:rPr lang="fi-FI" sz="2000"/>
              <a:t>Vuonna 2025 kehitettiin monin tavoin esimerkiksi henkilöstön osaamista, </a:t>
            </a:r>
            <a:r>
              <a:rPr lang="fi-FI" sz="2000" err="1"/>
              <a:t>puheeksioton</a:t>
            </a:r>
            <a:r>
              <a:rPr lang="fi-FI" sz="2000"/>
              <a:t> ja palveluohjauksen toimintamalleja ja työvälineitä, viestintää sekä erilaista yksilö- ja ryhmätoimintaa. </a:t>
            </a:r>
          </a:p>
          <a:p>
            <a:pPr marL="285750" indent="-285750"/>
            <a:r>
              <a:rPr lang="fi-FI" sz="2000"/>
              <a:t>Haasteita aiheutti muun muassa HYTE-kerroin rahoituksen pieneneminen.</a:t>
            </a:r>
          </a:p>
          <a:p>
            <a:pPr marL="0" indent="0">
              <a:buNone/>
            </a:pPr>
            <a:endParaRPr lang="fi-FI" sz="1800"/>
          </a:p>
        </p:txBody>
      </p:sp>
      <p:sp>
        <p:nvSpPr>
          <p:cNvPr id="3" name="Suorakulmio: Pyöristetyt kulmat 2">
            <a:extLst>
              <a:ext uri="{FF2B5EF4-FFF2-40B4-BE49-F238E27FC236}">
                <a16:creationId xmlns:a16="http://schemas.microsoft.com/office/drawing/2014/main" id="{DBF5A577-AD32-2F76-FC5C-2BE11C811E63}"/>
              </a:ext>
            </a:extLst>
          </p:cNvPr>
          <p:cNvSpPr/>
          <p:nvPr/>
        </p:nvSpPr>
        <p:spPr>
          <a:xfrm>
            <a:off x="477134" y="2572642"/>
            <a:ext cx="7871421" cy="587829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9800564"/>
      </p:ext>
    </p:extLst>
  </p:cSld>
  <p:clrMapOvr>
    <a:masterClrMapping/>
  </p:clrMapOvr>
</p:sld>
</file>

<file path=ppt/theme/theme1.xml><?xml version="1.0" encoding="utf-8"?>
<a:theme xmlns:a="http://schemas.openxmlformats.org/drawingml/2006/main" name="Pääotsikot">
  <a:themeElements>
    <a:clrScheme name="Vakehyva">
      <a:dk1>
        <a:srgbClr val="000000"/>
      </a:dk1>
      <a:lt1>
        <a:srgbClr val="FFFFFF"/>
      </a:lt1>
      <a:dk2>
        <a:srgbClr val="302783"/>
      </a:dk2>
      <a:lt2>
        <a:srgbClr val="FFFFFF"/>
      </a:lt2>
      <a:accent1>
        <a:srgbClr val="EA5197"/>
      </a:accent1>
      <a:accent2>
        <a:srgbClr val="E6007E"/>
      </a:accent2>
      <a:accent3>
        <a:srgbClr val="74B72B"/>
      </a:accent3>
      <a:accent4>
        <a:srgbClr val="00983A"/>
      </a:accent4>
      <a:accent5>
        <a:srgbClr val="302783"/>
      </a:accent5>
      <a:accent6>
        <a:srgbClr val="76CBF3"/>
      </a:accent6>
      <a:hlink>
        <a:srgbClr val="E6007E"/>
      </a:hlink>
      <a:folHlink>
        <a:srgbClr val="76CBF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lipohja" id="{B9AF4464-AF69-4BC7-A489-2FBBCBA4B39F}" vid="{A423380E-6BDE-476F-8BAE-4D6E0AD2D9E0}"/>
    </a:ext>
  </a:extLst>
</a:theme>
</file>

<file path=ppt/theme/theme10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_Sisällöt">
  <a:themeElements>
    <a:clrScheme name="VAKE">
      <a:dk1>
        <a:srgbClr val="FFFFFF"/>
      </a:dk1>
      <a:lt1>
        <a:srgbClr val="302783"/>
      </a:lt1>
      <a:dk2>
        <a:srgbClr val="E6007E"/>
      </a:dk2>
      <a:lt2>
        <a:srgbClr val="76CBF3"/>
      </a:lt2>
      <a:accent1>
        <a:srgbClr val="00983A"/>
      </a:accent1>
      <a:accent2>
        <a:srgbClr val="EA5197"/>
      </a:accent2>
      <a:accent3>
        <a:srgbClr val="74B72B"/>
      </a:accent3>
      <a:accent4>
        <a:srgbClr val="1E1E1E"/>
      </a:accent4>
      <a:accent5>
        <a:srgbClr val="FFFFFF"/>
      </a:accent5>
      <a:accent6>
        <a:srgbClr val="302783"/>
      </a:accent6>
      <a:hlink>
        <a:srgbClr val="E6007E"/>
      </a:hlink>
      <a:folHlink>
        <a:srgbClr val="76CBF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2_Sisällöt">
  <a:themeElements>
    <a:clrScheme name="VAKE">
      <a:dk1>
        <a:srgbClr val="FFFFFF"/>
      </a:dk1>
      <a:lt1>
        <a:srgbClr val="302783"/>
      </a:lt1>
      <a:dk2>
        <a:srgbClr val="E6007E"/>
      </a:dk2>
      <a:lt2>
        <a:srgbClr val="76CBF3"/>
      </a:lt2>
      <a:accent1>
        <a:srgbClr val="00983A"/>
      </a:accent1>
      <a:accent2>
        <a:srgbClr val="EA5197"/>
      </a:accent2>
      <a:accent3>
        <a:srgbClr val="74B72B"/>
      </a:accent3>
      <a:accent4>
        <a:srgbClr val="1E1E1E"/>
      </a:accent4>
      <a:accent5>
        <a:srgbClr val="FFFFFF"/>
      </a:accent5>
      <a:accent6>
        <a:srgbClr val="302783"/>
      </a:accent6>
      <a:hlink>
        <a:srgbClr val="E6007E"/>
      </a:hlink>
      <a:folHlink>
        <a:srgbClr val="76CBF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2_Pääotsikot">
  <a:themeElements>
    <a:clrScheme name="Vakehyva">
      <a:dk1>
        <a:srgbClr val="000000"/>
      </a:dk1>
      <a:lt1>
        <a:srgbClr val="FFFFFF"/>
      </a:lt1>
      <a:dk2>
        <a:srgbClr val="302783"/>
      </a:dk2>
      <a:lt2>
        <a:srgbClr val="FFFFFF"/>
      </a:lt2>
      <a:accent1>
        <a:srgbClr val="EA5197"/>
      </a:accent1>
      <a:accent2>
        <a:srgbClr val="E6007E"/>
      </a:accent2>
      <a:accent3>
        <a:srgbClr val="74B72B"/>
      </a:accent3>
      <a:accent4>
        <a:srgbClr val="00983A"/>
      </a:accent4>
      <a:accent5>
        <a:srgbClr val="302783"/>
      </a:accent5>
      <a:accent6>
        <a:srgbClr val="76CBF3"/>
      </a:accent6>
      <a:hlink>
        <a:srgbClr val="E6007E"/>
      </a:hlink>
      <a:folHlink>
        <a:srgbClr val="76CBF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764D438-07E4-4177-9058-874EAEF29675}" vid="{B4DFC47E-80EB-41ED-9957-93535901EC93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sällöt">
  <a:themeElements>
    <a:clrScheme name="Vakehyva">
      <a:dk1>
        <a:srgbClr val="000000"/>
      </a:dk1>
      <a:lt1>
        <a:srgbClr val="FFFFFF"/>
      </a:lt1>
      <a:dk2>
        <a:srgbClr val="302783"/>
      </a:dk2>
      <a:lt2>
        <a:srgbClr val="FFFFFF"/>
      </a:lt2>
      <a:accent1>
        <a:srgbClr val="EA5197"/>
      </a:accent1>
      <a:accent2>
        <a:srgbClr val="E6007E"/>
      </a:accent2>
      <a:accent3>
        <a:srgbClr val="74B72B"/>
      </a:accent3>
      <a:accent4>
        <a:srgbClr val="00983A"/>
      </a:accent4>
      <a:accent5>
        <a:srgbClr val="302783"/>
      </a:accent5>
      <a:accent6>
        <a:srgbClr val="76CBF3"/>
      </a:accent6>
      <a:hlink>
        <a:srgbClr val="E6007E"/>
      </a:hlink>
      <a:folHlink>
        <a:srgbClr val="76CBF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lipohja" id="{B9AF4464-AF69-4BC7-A489-2FBBCBA4B39F}" vid="{79FDD2F4-B995-44B1-B0D3-1403083D5B9B}"/>
    </a:ext>
  </a:extLst>
</a:theme>
</file>

<file path=ppt/theme/theme3.xml><?xml version="1.0" encoding="utf-8"?>
<a:theme xmlns:a="http://schemas.openxmlformats.org/drawingml/2006/main" name="1_Sisällöt_tummansininen">
  <a:themeElements>
    <a:clrScheme name="Vakehyva">
      <a:dk1>
        <a:srgbClr val="000000"/>
      </a:dk1>
      <a:lt1>
        <a:srgbClr val="FFFFFF"/>
      </a:lt1>
      <a:dk2>
        <a:srgbClr val="302783"/>
      </a:dk2>
      <a:lt2>
        <a:srgbClr val="FFFFFF"/>
      </a:lt2>
      <a:accent1>
        <a:srgbClr val="EA5197"/>
      </a:accent1>
      <a:accent2>
        <a:srgbClr val="E6007E"/>
      </a:accent2>
      <a:accent3>
        <a:srgbClr val="74B72B"/>
      </a:accent3>
      <a:accent4>
        <a:srgbClr val="00983A"/>
      </a:accent4>
      <a:accent5>
        <a:srgbClr val="302783"/>
      </a:accent5>
      <a:accent6>
        <a:srgbClr val="76CBF3"/>
      </a:accent6>
      <a:hlink>
        <a:srgbClr val="E6007E"/>
      </a:hlink>
      <a:folHlink>
        <a:srgbClr val="76CBF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lipohja" id="{B9AF4464-AF69-4BC7-A489-2FBBCBA4B39F}" vid="{E45C58ED-8F8D-46BF-A85F-EB9F01764E53}"/>
    </a:ext>
  </a:extLst>
</a:theme>
</file>

<file path=ppt/theme/theme4.xml><?xml version="1.0" encoding="utf-8"?>
<a:theme xmlns:a="http://schemas.openxmlformats.org/drawingml/2006/main" name="Väliotsikot">
  <a:themeElements>
    <a:clrScheme name="Vakehyva">
      <a:dk1>
        <a:srgbClr val="000000"/>
      </a:dk1>
      <a:lt1>
        <a:srgbClr val="FFFFFF"/>
      </a:lt1>
      <a:dk2>
        <a:srgbClr val="302783"/>
      </a:dk2>
      <a:lt2>
        <a:srgbClr val="FFFFFF"/>
      </a:lt2>
      <a:accent1>
        <a:srgbClr val="EA5197"/>
      </a:accent1>
      <a:accent2>
        <a:srgbClr val="E6007E"/>
      </a:accent2>
      <a:accent3>
        <a:srgbClr val="74B72B"/>
      </a:accent3>
      <a:accent4>
        <a:srgbClr val="00983A"/>
      </a:accent4>
      <a:accent5>
        <a:srgbClr val="302783"/>
      </a:accent5>
      <a:accent6>
        <a:srgbClr val="76CBF3"/>
      </a:accent6>
      <a:hlink>
        <a:srgbClr val="E6007E"/>
      </a:hlink>
      <a:folHlink>
        <a:srgbClr val="76CBF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lipohja" id="{B9AF4464-AF69-4BC7-A489-2FBBCBA4B39F}" vid="{71F6678B-9970-44F8-BAD1-FA7699D04D35}"/>
    </a:ext>
  </a:extLst>
</a:theme>
</file>

<file path=ppt/theme/theme5.xml><?xml version="1.0" encoding="utf-8"?>
<a:theme xmlns:a="http://schemas.openxmlformats.org/drawingml/2006/main" name="Sitaatit">
  <a:themeElements>
    <a:clrScheme name="Vakehyva">
      <a:dk1>
        <a:srgbClr val="000000"/>
      </a:dk1>
      <a:lt1>
        <a:srgbClr val="FFFFFF"/>
      </a:lt1>
      <a:dk2>
        <a:srgbClr val="302783"/>
      </a:dk2>
      <a:lt2>
        <a:srgbClr val="FFFFFF"/>
      </a:lt2>
      <a:accent1>
        <a:srgbClr val="EA5197"/>
      </a:accent1>
      <a:accent2>
        <a:srgbClr val="E6007E"/>
      </a:accent2>
      <a:accent3>
        <a:srgbClr val="74B72B"/>
      </a:accent3>
      <a:accent4>
        <a:srgbClr val="00983A"/>
      </a:accent4>
      <a:accent5>
        <a:srgbClr val="302783"/>
      </a:accent5>
      <a:accent6>
        <a:srgbClr val="76CBF3"/>
      </a:accent6>
      <a:hlink>
        <a:srgbClr val="E6007E"/>
      </a:hlink>
      <a:folHlink>
        <a:srgbClr val="76CBF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lipohja" id="{B9AF4464-AF69-4BC7-A489-2FBBCBA4B39F}" vid="{5E78E8F0-C355-45BF-970E-A7EB0E1118BB}"/>
    </a:ext>
  </a:extLst>
</a:theme>
</file>

<file path=ppt/theme/theme6.xml><?xml version="1.0" encoding="utf-8"?>
<a:theme xmlns:a="http://schemas.openxmlformats.org/drawingml/2006/main" name="Kiitos">
  <a:themeElements>
    <a:clrScheme name="Vakehyva">
      <a:dk1>
        <a:srgbClr val="000000"/>
      </a:dk1>
      <a:lt1>
        <a:srgbClr val="FFFFFF"/>
      </a:lt1>
      <a:dk2>
        <a:srgbClr val="302783"/>
      </a:dk2>
      <a:lt2>
        <a:srgbClr val="FFFFFF"/>
      </a:lt2>
      <a:accent1>
        <a:srgbClr val="EA5197"/>
      </a:accent1>
      <a:accent2>
        <a:srgbClr val="E6007E"/>
      </a:accent2>
      <a:accent3>
        <a:srgbClr val="74B72B"/>
      </a:accent3>
      <a:accent4>
        <a:srgbClr val="00983A"/>
      </a:accent4>
      <a:accent5>
        <a:srgbClr val="302783"/>
      </a:accent5>
      <a:accent6>
        <a:srgbClr val="76CBF3"/>
      </a:accent6>
      <a:hlink>
        <a:srgbClr val="E6007E"/>
      </a:hlink>
      <a:folHlink>
        <a:srgbClr val="76CBF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lipohja" id="{B9AF4464-AF69-4BC7-A489-2FBBCBA4B39F}" vid="{8CF113C4-4AB9-46F3-8C1A-42C090196D17}"/>
    </a:ext>
  </a:extLst>
</a:theme>
</file>

<file path=ppt/theme/theme7.xml><?xml version="1.0" encoding="utf-8"?>
<a:theme xmlns:a="http://schemas.openxmlformats.org/drawingml/2006/main" name="Ikonit ja kaaviot">
  <a:themeElements>
    <a:clrScheme name="Vakehyva">
      <a:dk1>
        <a:srgbClr val="000000"/>
      </a:dk1>
      <a:lt1>
        <a:srgbClr val="FFFFFF"/>
      </a:lt1>
      <a:dk2>
        <a:srgbClr val="302783"/>
      </a:dk2>
      <a:lt2>
        <a:srgbClr val="FFFFFF"/>
      </a:lt2>
      <a:accent1>
        <a:srgbClr val="EA5197"/>
      </a:accent1>
      <a:accent2>
        <a:srgbClr val="E6007E"/>
      </a:accent2>
      <a:accent3>
        <a:srgbClr val="74B72B"/>
      </a:accent3>
      <a:accent4>
        <a:srgbClr val="00983A"/>
      </a:accent4>
      <a:accent5>
        <a:srgbClr val="302783"/>
      </a:accent5>
      <a:accent6>
        <a:srgbClr val="76CBF3"/>
      </a:accent6>
      <a:hlink>
        <a:srgbClr val="E6007E"/>
      </a:hlink>
      <a:folHlink>
        <a:srgbClr val="76CBF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lipohja" id="{B9AF4464-AF69-4BC7-A489-2FBBCBA4B39F}" vid="{7296AFF1-0488-4295-9F28-637F21CB3946}"/>
    </a:ext>
  </a:extLst>
</a:theme>
</file>

<file path=ppt/theme/theme8.xml><?xml version="1.0" encoding="utf-8"?>
<a:theme xmlns:a="http://schemas.openxmlformats.org/drawingml/2006/main" name="1_Pääotsikot">
  <a:themeElements>
    <a:clrScheme name="Vakehyva">
      <a:dk1>
        <a:srgbClr val="000000"/>
      </a:dk1>
      <a:lt1>
        <a:srgbClr val="FFFFFF"/>
      </a:lt1>
      <a:dk2>
        <a:srgbClr val="302783"/>
      </a:dk2>
      <a:lt2>
        <a:srgbClr val="FFFFFF"/>
      </a:lt2>
      <a:accent1>
        <a:srgbClr val="EA5197"/>
      </a:accent1>
      <a:accent2>
        <a:srgbClr val="E6007E"/>
      </a:accent2>
      <a:accent3>
        <a:srgbClr val="74B72B"/>
      </a:accent3>
      <a:accent4>
        <a:srgbClr val="00983A"/>
      </a:accent4>
      <a:accent5>
        <a:srgbClr val="302783"/>
      </a:accent5>
      <a:accent6>
        <a:srgbClr val="76CBF3"/>
      </a:accent6>
      <a:hlink>
        <a:srgbClr val="E6007E"/>
      </a:hlink>
      <a:folHlink>
        <a:srgbClr val="76CBF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764D438-07E4-4177-9058-874EAEF29675}" vid="{B4DFC47E-80EB-41ED-9957-93535901EC93}"/>
    </a:ext>
  </a:extLst>
</a:theme>
</file>

<file path=ppt/theme/theme9.xml><?xml version="1.0" encoding="utf-8"?>
<a:theme xmlns:a="http://schemas.openxmlformats.org/drawingml/2006/main" name="Vake Master ei tunnusta">
  <a:themeElements>
    <a:clrScheme name="Vakehyv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02783"/>
      </a:accent1>
      <a:accent2>
        <a:srgbClr val="76CBF3"/>
      </a:accent2>
      <a:accent3>
        <a:srgbClr val="00973A"/>
      </a:accent3>
      <a:accent4>
        <a:srgbClr val="76B62A"/>
      </a:accent4>
      <a:accent5>
        <a:srgbClr val="E4007D"/>
      </a:accent5>
      <a:accent6>
        <a:srgbClr val="E95196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d04334a-7a6e-4263-9609-0d242ca1ee47">
      <Terms xmlns="http://schemas.microsoft.com/office/infopath/2007/PartnerControls"/>
    </lcf76f155ced4ddcb4097134ff3c332f>
    <TaxCatchAll xmlns="12d2ee93-6a61-4c93-b8d3-946151f1850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A22BAD91D3A74CBCAD3A5CC30D1602" ma:contentTypeVersion="9" ma:contentTypeDescription="Luo uusi asiakirja." ma:contentTypeScope="" ma:versionID="958f573de63a690fac9b45e7aa830520">
  <xsd:schema xmlns:xsd="http://www.w3.org/2001/XMLSchema" xmlns:xs="http://www.w3.org/2001/XMLSchema" xmlns:p="http://schemas.microsoft.com/office/2006/metadata/properties" xmlns:ns2="fd04334a-7a6e-4263-9609-0d242ca1ee47" xmlns:ns3="12d2ee93-6a61-4c93-b8d3-946151f18509" xmlns:ns4="8c2ab067-6c8c-4e19-bb78-f4d96c636c23" xmlns:ns5="5d20ed01-04d5-4ea1-a9bc-5326910e8a8b" targetNamespace="http://schemas.microsoft.com/office/2006/metadata/properties" ma:root="true" ma:fieldsID="84b30b62bdfc9a23c9188e40c6b3a7b8" ns2:_="" ns3:_="" ns4:_="" ns5:_="">
    <xsd:import namespace="fd04334a-7a6e-4263-9609-0d242ca1ee47"/>
    <xsd:import namespace="12d2ee93-6a61-4c93-b8d3-946151f18509"/>
    <xsd:import namespace="8c2ab067-6c8c-4e19-bb78-f4d96c636c23"/>
    <xsd:import namespace="5d20ed01-04d5-4ea1-a9bc-5326910e8a8b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4:MediaServiceMetadata" minOccurs="0"/>
                <xsd:element ref="ns4:MediaServiceFastMetadata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5:SharedWithUsers" minOccurs="0"/>
                <xsd:element ref="ns5:SharedWithDetails" minOccurs="0"/>
                <xsd:element ref="ns4:MediaServiceSearchProperties" minOccurs="0"/>
                <xsd:element ref="ns2:MediaServiceObjectDetectorVersion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04334a-7a6e-4263-9609-0d242ca1ee4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8" nillable="true" ma:taxonomy="true" ma:internalName="lcf76f155ced4ddcb4097134ff3c332f" ma:taxonomyFieldName="MediaServiceImageTags" ma:displayName="Kuvien tunnisteet" ma:readOnly="false" ma:fieldId="{5cf76f15-5ced-4ddc-b409-7134ff3c332f}" ma:taxonomyMulti="true" ma:sspId="056935de-da05-4f76-b02a-c0a3fb667c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d2ee93-6a61-4c93-b8d3-946151f18509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7e55d694-e020-41d5-a93f-662244fb0731}" ma:internalName="TaxCatchAll" ma:showField="CatchAllData" ma:web="12d2ee93-6a61-4c93-b8d3-946151f185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2ab067-6c8c-4e19-bb78-f4d96c636c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20ed01-04d5-4ea1-a9bc-5326910e8a8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47E153-9E63-4800-B50F-8D6327B2836E}">
  <ds:schemaRefs>
    <ds:schemaRef ds:uri="http://purl.org/dc/dcmitype/"/>
    <ds:schemaRef ds:uri="http://schemas.microsoft.com/office/2006/documentManagement/types"/>
    <ds:schemaRef ds:uri="fd04334a-7a6e-4263-9609-0d242ca1ee47"/>
    <ds:schemaRef ds:uri="http://schemas.microsoft.com/office/2006/metadata/properties"/>
    <ds:schemaRef ds:uri="8c2ab067-6c8c-4e19-bb78-f4d96c636c23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5d20ed01-04d5-4ea1-a9bc-5326910e8a8b"/>
    <ds:schemaRef ds:uri="12d2ee93-6a61-4c93-b8d3-946151f1850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98146F2-30C0-4888-AD5D-51D7F20FED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F39E6E-003F-4430-88DA-B0E32857DC84}">
  <ds:schemaRefs>
    <ds:schemaRef ds:uri="12d2ee93-6a61-4c93-b8d3-946151f18509"/>
    <ds:schemaRef ds:uri="5d20ed01-04d5-4ea1-a9bc-5326910e8a8b"/>
    <ds:schemaRef ds:uri="8c2ab067-6c8c-4e19-bb78-f4d96c636c23"/>
    <ds:schemaRef ds:uri="fd04334a-7a6e-4263-9609-0d242ca1ee4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defa4170-0d19-0005-0004-bc88714345d2}" enabled="1" method="Standard" siteId="{7cbe7314-9eec-453e-aa25-b39667b2f68f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VAKE_PPT_pohja</Template>
  <TotalTime>6</TotalTime>
  <Words>2136</Words>
  <Application>Microsoft Office PowerPoint</Application>
  <PresentationFormat>Laajakuva</PresentationFormat>
  <Paragraphs>285</Paragraphs>
  <Slides>22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13</vt:i4>
      </vt:variant>
      <vt:variant>
        <vt:lpstr>Dian otsikot</vt:lpstr>
      </vt:variant>
      <vt:variant>
        <vt:i4>22</vt:i4>
      </vt:variant>
    </vt:vector>
  </HeadingPairs>
  <TitlesOfParts>
    <vt:vector size="43" baseType="lpstr">
      <vt:lpstr>Aptos</vt:lpstr>
      <vt:lpstr>Arial</vt:lpstr>
      <vt:lpstr>Calibri</vt:lpstr>
      <vt:lpstr>Calibri Light</vt:lpstr>
      <vt:lpstr>Century Gothic</vt:lpstr>
      <vt:lpstr>Poppins ExtraBold</vt:lpstr>
      <vt:lpstr>Poppins SemiBold</vt:lpstr>
      <vt:lpstr>Symbol</vt:lpstr>
      <vt:lpstr>Pääotsikot</vt:lpstr>
      <vt:lpstr>Sisällöt</vt:lpstr>
      <vt:lpstr>1_Sisällöt_tummansininen</vt:lpstr>
      <vt:lpstr>Väliotsikot</vt:lpstr>
      <vt:lpstr>Sitaatit</vt:lpstr>
      <vt:lpstr>Kiitos</vt:lpstr>
      <vt:lpstr>Ikonit ja kaaviot</vt:lpstr>
      <vt:lpstr>1_Pääotsikot</vt:lpstr>
      <vt:lpstr>Vake Master ei tunnusta</vt:lpstr>
      <vt:lpstr>Office-teema</vt:lpstr>
      <vt:lpstr>1_Sisällöt</vt:lpstr>
      <vt:lpstr>2_Sisällöt</vt:lpstr>
      <vt:lpstr>2_Pääotsikot</vt:lpstr>
      <vt:lpstr> Alueellinen hyvinvointikertomus- ja  -suunnitelma 2026-2030  Luonnoksen esittely</vt:lpstr>
      <vt:lpstr>PowerPoint-esitys</vt:lpstr>
      <vt:lpstr>PowerPoint-esitys</vt:lpstr>
      <vt:lpstr>Hyvinvointikertomus ja -suunnitelma rakentuvat vaiheittain Valmisteluaikataulu</vt:lpstr>
      <vt:lpstr> Painopisteet</vt:lpstr>
      <vt:lpstr>Nostoja hyvinvointikertomuksesta</vt:lpstr>
      <vt:lpstr>PowerPoint-esitys</vt:lpstr>
      <vt:lpstr>PowerPoint-esitys</vt:lpstr>
      <vt:lpstr>Alueellisen hyvinvointisuunnitelman 2023-2025 toteutuminen vuonna 2025</vt:lpstr>
      <vt:lpstr>Nostoja toimenpide-ehdotuksista</vt:lpstr>
      <vt:lpstr>Koko väestöön liittyviä toimenpidenostoja</vt:lpstr>
      <vt:lpstr>Lasten ja nuorten hyvinvointisuunnitelmaluonnoksen toimenpidenostoja</vt:lpstr>
      <vt:lpstr>Alueellisen opiskeluhuoltosuunnitelman tavoitteet ja toimenpiteet </vt:lpstr>
      <vt:lpstr>Alueellisen opiskeluhuoltosuunnitelman tavoitteet ja toimenpiteet jatkuvat</vt:lpstr>
      <vt:lpstr>Neuvolasuunnitelman kehittämiskohdenostot</vt:lpstr>
      <vt:lpstr>Työikäisten hyvinvointisuunnitelmaluonnoksen toimenpidenostoja</vt:lpstr>
      <vt:lpstr>Ikääntyneiden hyvinvointisuunnitelmaluonnoksen toimenpidenostoja</vt:lpstr>
      <vt:lpstr>Lähisuhdeväkivallan ehkäisytyön toimintasuunnitelman tavoitteet ja toimenpiteet</vt:lpstr>
      <vt:lpstr>Lähisuhdeväkivallan ehkäisytyön toimintasuunnitelman tavoitteet ja toimenpiteet jatkuvat</vt:lpstr>
      <vt:lpstr>Ehkäisevän päihdetyön toimintasuunnitelma-luonnoksen toimenpidenostoja</vt:lpstr>
      <vt:lpstr>Kommentoi suunnitelmaluonnoksen toimenpiteitä!</vt:lpstr>
      <vt:lpstr>Kiitos!  Lisätietoja: Pia Tasanko-Lavikainen Erityisasiantuntija  040 772 4468   pia.tasanko-lavikainen@vakehyva.fi  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Hakkarainen Hilda</dc:creator>
  <cp:keywords/>
  <dc:description/>
  <cp:lastModifiedBy>Tasanko-Lavikainen E Pia</cp:lastModifiedBy>
  <cp:revision>1</cp:revision>
  <dcterms:created xsi:type="dcterms:W3CDTF">2025-12-29T08:37:09Z</dcterms:created>
  <dcterms:modified xsi:type="dcterms:W3CDTF">2026-05-06T11:35:56Z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Method">
    <vt:lpwstr>Standard</vt:lpwstr>
  </property>
  <property fmtid="{D5CDD505-2E9C-101B-9397-08002B2CF9AE}" pid="3" name="MSIP_Label_defa4170-0d19-0005-0004-bc88714345d2_Name">
    <vt:lpwstr>defa4170-0d19-0005-0004-bc88714345d2</vt:lpwstr>
  </property>
  <property fmtid="{D5CDD505-2E9C-101B-9397-08002B2CF9AE}" pid="4" name="MediaServiceImageTags">
    <vt:lpwstr/>
  </property>
  <property fmtid="{D5CDD505-2E9C-101B-9397-08002B2CF9AE}" pid="5" name="ContentTypeId">
    <vt:lpwstr>0x010100E3A22BAD91D3A74CBCAD3A5CC30D1602</vt:lpwstr>
  </property>
  <property fmtid="{D5CDD505-2E9C-101B-9397-08002B2CF9AE}" pid="6" name="MSIP_Label_defa4170-0d19-0005-0004-bc88714345d2_Enabled">
    <vt:lpwstr>true</vt:lpwstr>
  </property>
  <property fmtid="{D5CDD505-2E9C-101B-9397-08002B2CF9AE}" pid="7" name="MSIP_Label_defa4170-0d19-0005-0004-bc88714345d2_ContentBits">
    <vt:lpwstr>0</vt:lpwstr>
  </property>
  <property fmtid="{D5CDD505-2E9C-101B-9397-08002B2CF9AE}" pid="8" name="MSIP_Label_defa4170-0d19-0005-0004-bc88714345d2_SetDate">
    <vt:lpwstr>2023-02-10T12:03:37Z</vt:lpwstr>
  </property>
  <property fmtid="{D5CDD505-2E9C-101B-9397-08002B2CF9AE}" pid="9" name="MSIP_Label_defa4170-0d19-0005-0004-bc88714345d2_ActionId">
    <vt:lpwstr>418f29a5-c218-44f3-a00c-d3d40f050407</vt:lpwstr>
  </property>
  <property fmtid="{D5CDD505-2E9C-101B-9397-08002B2CF9AE}" pid="10" name="MSIP_Label_defa4170-0d19-0005-0004-bc88714345d2_SiteId">
    <vt:lpwstr>7cbe7314-9eec-453e-aa25-b39667b2f68f</vt:lpwstr>
  </property>
  <property fmtid="{D5CDD505-2E9C-101B-9397-08002B2CF9AE}" pid="11" name="Order">
    <vt:r8>1200</vt:r8>
  </property>
  <property fmtid="{D5CDD505-2E9C-101B-9397-08002B2CF9AE}" pid="12" name="xd_Signature">
    <vt:bool>false</vt:bool>
  </property>
  <property fmtid="{D5CDD505-2E9C-101B-9397-08002B2CF9AE}" pid="13" name="xd_ProgID">
    <vt:lpwstr/>
  </property>
  <property fmtid="{D5CDD505-2E9C-101B-9397-08002B2CF9AE}" pid="14" name="ComplianceAssetId">
    <vt:lpwstr/>
  </property>
  <property fmtid="{D5CDD505-2E9C-101B-9397-08002B2CF9AE}" pid="15" name="TemplateUrl">
    <vt:lpwstr/>
  </property>
  <property fmtid="{D5CDD505-2E9C-101B-9397-08002B2CF9AE}" pid="16" name="_ExtendedDescription">
    <vt:lpwstr/>
  </property>
  <property fmtid="{D5CDD505-2E9C-101B-9397-08002B2CF9AE}" pid="17" name="TriggerFlowInfo">
    <vt:lpwstr/>
  </property>
  <property fmtid="{D5CDD505-2E9C-101B-9397-08002B2CF9AE}" pid="18" name="Kokoelma">
    <vt:lpwstr/>
  </property>
</Properties>
</file>